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8"/>
  </p:notesMasterIdLst>
  <p:sldIdLst>
    <p:sldId id="256" r:id="rId2"/>
    <p:sldId id="303" r:id="rId3"/>
    <p:sldId id="304" r:id="rId4"/>
    <p:sldId id="302" r:id="rId5"/>
    <p:sldId id="286" r:id="rId6"/>
    <p:sldId id="313" r:id="rId7"/>
    <p:sldId id="295" r:id="rId8"/>
    <p:sldId id="305" r:id="rId9"/>
    <p:sldId id="306" r:id="rId10"/>
    <p:sldId id="307" r:id="rId11"/>
    <p:sldId id="308" r:id="rId12"/>
    <p:sldId id="309" r:id="rId13"/>
    <p:sldId id="317" r:id="rId14"/>
    <p:sldId id="310" r:id="rId15"/>
    <p:sldId id="311" r:id="rId16"/>
    <p:sldId id="318" r:id="rId17"/>
    <p:sldId id="319" r:id="rId18"/>
    <p:sldId id="312" r:id="rId19"/>
    <p:sldId id="289" r:id="rId20"/>
    <p:sldId id="320" r:id="rId21"/>
    <p:sldId id="290" r:id="rId22"/>
    <p:sldId id="291" r:id="rId23"/>
    <p:sldId id="292" r:id="rId24"/>
    <p:sldId id="296" r:id="rId25"/>
    <p:sldId id="314" r:id="rId26"/>
    <p:sldId id="273" r:id="rId27"/>
    <p:sldId id="272" r:id="rId28"/>
    <p:sldId id="270" r:id="rId29"/>
    <p:sldId id="271" r:id="rId30"/>
    <p:sldId id="316" r:id="rId31"/>
    <p:sldId id="293" r:id="rId32"/>
    <p:sldId id="299" r:id="rId33"/>
    <p:sldId id="294" r:id="rId34"/>
    <p:sldId id="297" r:id="rId35"/>
    <p:sldId id="298" r:id="rId36"/>
    <p:sldId id="315" r:id="rId37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1719C"/>
    <a:srgbClr val="E2D6C6"/>
    <a:srgbClr val="D8CFAE"/>
    <a:srgbClr val="F0332E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80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636" y="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786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CA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8DD7B1-8DF0-48BD-A117-4C8555BA407D}" type="datetimeFigureOut">
              <a:rPr lang="fr-CA" smtClean="0"/>
              <a:t>2019-05-14</a:t>
            </a:fld>
            <a:endParaRPr lang="fr-CA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CA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CA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0C3D18-FFBD-452A-B3EF-8B1E4D670F90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3193253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0C3D18-FFBD-452A-B3EF-8B1E4D670F90}" type="slidenum">
              <a:rPr lang="fr-CA" smtClean="0"/>
              <a:t>1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2840377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5400">
                <a:solidFill>
                  <a:schemeClr val="accent1"/>
                </a:solidFill>
                <a:latin typeface="Roboto Thin" panose="02000000000000000000" pitchFamily="2" charset="0"/>
                <a:ea typeface="Roboto Thin" panose="02000000000000000000" pitchFamily="2" charset="0"/>
              </a:defRPr>
            </a:lvl1pPr>
          </a:lstStyle>
          <a:p>
            <a:r>
              <a:rPr lang="fr-FR" dirty="0"/>
              <a:t>Modifiez le style du titre</a:t>
            </a:r>
            <a:endParaRPr lang="fr-CA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fr-CA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F1664-34A4-4A0C-B546-AEE7FB81884C}" type="datetime1">
              <a:rPr lang="fr-CA" smtClean="0"/>
              <a:t>2019-05-14</a:t>
            </a:fld>
            <a:endParaRPr lang="fr-CA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A"/>
              <a:t>Convolutional Neural Networks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91291-5BAF-4E30-913B-94D8A91E1AFE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7626896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96423-EC0C-4ADD-AC8B-E5227174BE10}" type="datetime1">
              <a:rPr lang="fr-CA" smtClean="0"/>
              <a:t>2019-05-14</a:t>
            </a:fld>
            <a:endParaRPr lang="fr-CA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A"/>
              <a:t>Convolutional Neural Networks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91291-5BAF-4E30-913B-94D8A91E1AFE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4978267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FE2B5-08E4-44F9-8D0B-E8836AAF7AD8}" type="datetime1">
              <a:rPr lang="fr-CA" smtClean="0"/>
              <a:t>2019-05-14</a:t>
            </a:fld>
            <a:endParaRPr lang="fr-CA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A"/>
              <a:t>Convolutional Neural Networks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91291-5BAF-4E30-913B-94D8A91E1AFE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4351296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>
            <a:normAutofit/>
          </a:bodyPr>
          <a:lstStyle>
            <a:lvl1pPr marL="0" indent="271463">
              <a:defRPr sz="4000">
                <a:solidFill>
                  <a:schemeClr val="accent1"/>
                </a:solidFill>
                <a:latin typeface="Roboto Thin" panose="02000000000000000000" pitchFamily="2" charset="0"/>
                <a:ea typeface="Roboto Thin" panose="02000000000000000000" pitchFamily="2" charset="0"/>
              </a:defRPr>
            </a:lvl1pPr>
          </a:lstStyle>
          <a:p>
            <a:r>
              <a:rPr lang="fr-FR" dirty="0"/>
              <a:t>Modifiez le style du titre</a:t>
            </a:r>
            <a:endParaRPr lang="fr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74133" y="1825625"/>
            <a:ext cx="11269134" cy="4351338"/>
          </a:xfrm>
        </p:spPr>
        <p:txBody>
          <a:bodyPr/>
          <a:lstStyle>
            <a:lvl1pPr>
              <a:defRPr>
                <a:latin typeface="Roboto Light" panose="02000000000000000000" pitchFamily="2" charset="0"/>
                <a:ea typeface="Roboto Light" panose="02000000000000000000" pitchFamily="2" charset="0"/>
              </a:defRPr>
            </a:lvl1pPr>
            <a:lvl2pPr>
              <a:defRPr>
                <a:latin typeface="Roboto Light" panose="02000000000000000000" pitchFamily="2" charset="0"/>
                <a:ea typeface="Roboto Light" panose="02000000000000000000" pitchFamily="2" charset="0"/>
              </a:defRPr>
            </a:lvl2pPr>
            <a:lvl3pPr>
              <a:defRPr>
                <a:latin typeface="Roboto Light" panose="02000000000000000000" pitchFamily="2" charset="0"/>
                <a:ea typeface="Roboto Light" panose="02000000000000000000" pitchFamily="2" charset="0"/>
              </a:defRPr>
            </a:lvl3pPr>
            <a:lvl4pPr>
              <a:defRPr>
                <a:latin typeface="Roboto Light" panose="02000000000000000000" pitchFamily="2" charset="0"/>
                <a:ea typeface="Roboto Light" panose="02000000000000000000" pitchFamily="2" charset="0"/>
              </a:defRPr>
            </a:lvl4pPr>
            <a:lvl5pPr>
              <a:defRPr>
                <a:latin typeface="Roboto Light" panose="02000000000000000000" pitchFamily="2" charset="0"/>
                <a:ea typeface="Roboto Light" panose="02000000000000000000" pitchFamily="2" charset="0"/>
              </a:defRPr>
            </a:lvl5pPr>
          </a:lstStyle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fr-CA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2506133" y="5273675"/>
            <a:ext cx="2743200" cy="365125"/>
          </a:xfrm>
        </p:spPr>
        <p:txBody>
          <a:bodyPr/>
          <a:lstStyle/>
          <a:p>
            <a:fld id="{D617D1E8-A15C-43A7-8B4E-04F81ADF98BF}" type="datetime1">
              <a:rPr lang="fr-CA" smtClean="0"/>
              <a:t>2019-05-14</a:t>
            </a:fld>
            <a:endParaRPr lang="fr-CA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261257" y="6356350"/>
            <a:ext cx="4988076" cy="501649"/>
          </a:xfrm>
        </p:spPr>
        <p:txBody>
          <a:bodyPr/>
          <a:lstStyle>
            <a:lvl1pPr algn="l">
              <a:defRPr sz="16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r>
              <a:rPr lang="fr-CA" dirty="0"/>
              <a:t>Apprentissage profond avec </a:t>
            </a:r>
            <a:r>
              <a:rPr lang="fr-CA" dirty="0" err="1"/>
              <a:t>TensorFlow</a:t>
            </a:r>
            <a:r>
              <a:rPr lang="fr-CA" dirty="0"/>
              <a:t> et </a:t>
            </a:r>
            <a:r>
              <a:rPr lang="fr-CA" dirty="0" err="1"/>
              <a:t>Keras</a:t>
            </a:r>
            <a:endParaRPr lang="fr-CA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9187543" y="6424611"/>
            <a:ext cx="2743200" cy="365125"/>
          </a:xfrm>
        </p:spPr>
        <p:txBody>
          <a:bodyPr/>
          <a:lstStyle>
            <a:lvl1pPr>
              <a:defRPr lang="fr-CA" sz="1600" kern="1200" smtClean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</a:lstStyle>
          <a:p>
            <a:r>
              <a:rPr lang="en-CA" dirty="0"/>
              <a:t>R à Québec 2019 - </a:t>
            </a:r>
            <a:fld id="{17691291-5BAF-4E30-913B-94D8A91E1AFE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963832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94964-2CA5-4E70-A130-4E687B9CE438}" type="datetime1">
              <a:rPr lang="fr-CA" smtClean="0"/>
              <a:t>2019-05-14</a:t>
            </a:fld>
            <a:endParaRPr lang="fr-CA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A"/>
              <a:t>Convolutional Neural Networks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91291-5BAF-4E30-913B-94D8A91E1AFE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4590429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70D0C0-1372-4401-963D-E919CF166929}" type="datetime1">
              <a:rPr lang="fr-CA" smtClean="0"/>
              <a:t>2019-05-14</a:t>
            </a:fld>
            <a:endParaRPr lang="fr-CA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A"/>
              <a:t>Convolutional Neural Networks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91291-5BAF-4E30-913B-94D8A91E1AFE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7810990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65C946-AE06-400A-9EA2-49674B388FB7}" type="datetime1">
              <a:rPr lang="fr-CA" smtClean="0"/>
              <a:t>2019-05-14</a:t>
            </a:fld>
            <a:endParaRPr lang="fr-CA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A"/>
              <a:t>Convolutional Neural Networks</a:t>
            </a:r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91291-5BAF-4E30-913B-94D8A91E1AFE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0408231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1F57A5-7DDF-4D95-990A-DFF65B5095FE}" type="datetime1">
              <a:rPr lang="fr-CA" smtClean="0"/>
              <a:t>2019-05-14</a:t>
            </a:fld>
            <a:endParaRPr lang="fr-CA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A"/>
              <a:t>Convolutional Neural Networks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91291-5BAF-4E30-913B-94D8A91E1AFE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1505995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8F0A36-A9E7-474E-96A1-16103A5698AC}" type="datetime1">
              <a:rPr lang="fr-CA" smtClean="0"/>
              <a:t>2019-05-14</a:t>
            </a:fld>
            <a:endParaRPr lang="fr-CA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A"/>
              <a:t>Convolutional Neural Networks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91291-5BAF-4E30-913B-94D8A91E1AFE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6664072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021035-CCFE-47EF-AAC9-F67715CDD460}" type="datetime1">
              <a:rPr lang="fr-CA" smtClean="0"/>
              <a:t>2019-05-14</a:t>
            </a:fld>
            <a:endParaRPr lang="fr-CA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A"/>
              <a:t>Convolutional Neural Networks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91291-5BAF-4E30-913B-94D8A91E1AFE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7357629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CA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A4811F-8776-40CF-B8E5-613C0C48FCA3}" type="datetime1">
              <a:rPr lang="fr-CA" smtClean="0"/>
              <a:t>2019-05-14</a:t>
            </a:fld>
            <a:endParaRPr lang="fr-CA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A"/>
              <a:t>Convolutional Neural Networks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91291-5BAF-4E30-913B-94D8A91E1AFE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8668179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AF1064-8DB9-42CF-90DC-82536360BC72}" type="datetime1">
              <a:rPr lang="fr-CA" smtClean="0"/>
              <a:t>2019-05-14</a:t>
            </a:fld>
            <a:endParaRPr lang="fr-CA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CA"/>
              <a:t>Convolutional Neural Networks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691291-5BAF-4E30-913B-94D8A91E1AFE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978528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eg"/><Relationship Id="rId5" Type="http://schemas.openxmlformats.org/officeDocument/2006/relationships/image" Target="../media/image20.png"/><Relationship Id="rId4" Type="http://schemas.openxmlformats.org/officeDocument/2006/relationships/image" Target="../media/image19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hyperlink" Target="https://thispersondoesnotexist.com/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53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16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image" Target="../media/image11.jpeg"/><Relationship Id="rId7" Type="http://schemas.openxmlformats.org/officeDocument/2006/relationships/image" Target="../media/image15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CA" sz="4400" dirty="0"/>
              <a:t>Introduction à l’apprentissage </a:t>
            </a:r>
            <a:r>
              <a:rPr lang="en-CA" sz="4400" dirty="0" err="1"/>
              <a:t>profond</a:t>
            </a:r>
            <a:r>
              <a:rPr lang="en-CA" sz="4400" dirty="0"/>
              <a:t> avec TensorFlow et </a:t>
            </a:r>
            <a:r>
              <a:rPr lang="en-CA" sz="4400" dirty="0" err="1"/>
              <a:t>Keras</a:t>
            </a:r>
            <a:endParaRPr lang="fr-CA" sz="4400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CA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Mikaël SWAWOLA – Éric HAMEL</a:t>
            </a:r>
          </a:p>
          <a:p>
            <a:r>
              <a:rPr lang="fr-CA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Québec, 14 mai 2019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5E2356D-EF19-4F1C-B034-D8D14818606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22" y="5432672"/>
            <a:ext cx="1467619" cy="84548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FC6D3A3-A344-4927-A4A5-EA027603CC3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8734" y="5093591"/>
            <a:ext cx="2482589" cy="139645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3195689-47D3-4117-9FC2-088448F459F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6029" y="5535670"/>
            <a:ext cx="1833379" cy="53168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2F32E75-6EA9-4B4A-A980-8BA5A2DED4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92610" y="5435705"/>
            <a:ext cx="1570673" cy="71222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33FAF02-1101-41CF-A3A0-AA5EB601194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4623" y="5146588"/>
            <a:ext cx="1930915" cy="1287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8058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DA842-9EAE-4030-99E5-B777F8A6C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Types de </a:t>
            </a:r>
            <a:r>
              <a:rPr lang="en-CA" dirty="0" err="1"/>
              <a:t>problématiques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53FEDE-246D-40E5-9332-3529509568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D26B2B-84A7-4E35-9906-8E74C51A4B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A"/>
              <a:t>Apprentissage profond avec TensorFlow et Keras</a:t>
            </a:r>
            <a:endParaRPr lang="fr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E08ECC-2533-4563-A71B-339DD4841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CA"/>
              <a:t>R à Québec 2019 - </a:t>
            </a:r>
            <a:fld id="{17691291-5BAF-4E30-913B-94D8A91E1AFE}" type="slidenum">
              <a:rPr lang="en-CA" smtClean="0"/>
              <a:pPr/>
              <a:t>10</a:t>
            </a:fld>
            <a:endParaRPr lang="en-CA" dirty="0"/>
          </a:p>
        </p:txBody>
      </p: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3BD142D9-5E97-4224-9DF2-5BB152CE056C}"/>
              </a:ext>
            </a:extLst>
          </p:cNvPr>
          <p:cNvSpPr txBox="1">
            <a:spLocks/>
          </p:cNvSpPr>
          <p:nvPr/>
        </p:nvSpPr>
        <p:spPr>
          <a:xfrm>
            <a:off x="474133" y="1825625"/>
            <a:ext cx="1126913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en-CA" dirty="0">
                <a:solidFill>
                  <a:schemeClr val="bg1">
                    <a:lumMod val="85000"/>
                  </a:schemeClr>
                </a:solidFill>
              </a:rPr>
              <a:t>Classification </a:t>
            </a:r>
            <a:r>
              <a:rPr lang="en-CA" dirty="0" err="1">
                <a:solidFill>
                  <a:schemeClr val="bg1">
                    <a:lumMod val="85000"/>
                  </a:schemeClr>
                </a:solidFill>
              </a:rPr>
              <a:t>d’images</a:t>
            </a:r>
            <a:endParaRPr lang="en-CA" dirty="0">
              <a:solidFill>
                <a:schemeClr val="bg1">
                  <a:lumMod val="85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CA" dirty="0" err="1">
                <a:solidFill>
                  <a:schemeClr val="bg1">
                    <a:lumMod val="85000"/>
                  </a:schemeClr>
                </a:solidFill>
              </a:rPr>
              <a:t>Détection</a:t>
            </a:r>
            <a:r>
              <a:rPr lang="en-CA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CA" dirty="0" err="1">
                <a:solidFill>
                  <a:schemeClr val="bg1">
                    <a:lumMod val="85000"/>
                  </a:schemeClr>
                </a:solidFill>
              </a:rPr>
              <a:t>d’objets</a:t>
            </a:r>
            <a:endParaRPr lang="en-CA" dirty="0">
              <a:solidFill>
                <a:schemeClr val="bg1">
                  <a:lumMod val="85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CA" dirty="0">
                <a:solidFill>
                  <a:schemeClr val="bg1">
                    <a:lumMod val="85000"/>
                  </a:schemeClr>
                </a:solidFill>
              </a:rPr>
              <a:t>Segmentation </a:t>
            </a:r>
            <a:r>
              <a:rPr lang="en-CA" dirty="0" err="1">
                <a:solidFill>
                  <a:schemeClr val="bg1">
                    <a:lumMod val="85000"/>
                  </a:schemeClr>
                </a:solidFill>
              </a:rPr>
              <a:t>d’objets</a:t>
            </a:r>
            <a:r>
              <a:rPr lang="en-CA" dirty="0">
                <a:solidFill>
                  <a:schemeClr val="bg1">
                    <a:lumMod val="85000"/>
                  </a:schemeClr>
                </a:solidFill>
              </a:rPr>
              <a:t> / instances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CA" dirty="0" err="1">
                <a:solidFill>
                  <a:schemeClr val="bg1">
                    <a:lumMod val="85000"/>
                  </a:schemeClr>
                </a:solidFill>
              </a:rPr>
              <a:t>Transfert</a:t>
            </a:r>
            <a:r>
              <a:rPr lang="en-CA" dirty="0">
                <a:solidFill>
                  <a:schemeClr val="bg1">
                    <a:lumMod val="85000"/>
                  </a:schemeClr>
                </a:solidFill>
              </a:rPr>
              <a:t> de style neural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CA" dirty="0" err="1">
                <a:solidFill>
                  <a:schemeClr val="bg1">
                    <a:lumMod val="85000"/>
                  </a:schemeClr>
                </a:solidFill>
              </a:rPr>
              <a:t>Suivi</a:t>
            </a:r>
            <a:r>
              <a:rPr lang="en-CA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CA" dirty="0" err="1">
                <a:solidFill>
                  <a:schemeClr val="bg1">
                    <a:lumMod val="85000"/>
                  </a:schemeClr>
                </a:solidFill>
              </a:rPr>
              <a:t>visuel</a:t>
            </a:r>
            <a:endParaRPr lang="fr-CA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7EDF2AFF-AA31-4866-B819-A3303BF76A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0063" y="1434226"/>
            <a:ext cx="4758058" cy="3881292"/>
          </a:xfrm>
          <a:prstGeom prst="rect">
            <a:avLst/>
          </a:prstGeom>
        </p:spPr>
      </p:pic>
      <p:pic>
        <p:nvPicPr>
          <p:cNvPr id="8" name="Picture 2" descr="Image result for deep learning object detection">
            <a:extLst>
              <a:ext uri="{FF2B5EF4-FFF2-40B4-BE49-F238E27FC236}">
                <a16:creationId xmlns:a16="http://schemas.microsoft.com/office/drawing/2014/main" id="{36C3FA55-AD01-4C42-8D33-102294CE01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9932" y="1542482"/>
            <a:ext cx="5057352" cy="3807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Image result for image segmentation mask rcc">
            <a:extLst>
              <a:ext uri="{FF2B5EF4-FFF2-40B4-BE49-F238E27FC236}">
                <a16:creationId xmlns:a16="http://schemas.microsoft.com/office/drawing/2014/main" id="{7F45A4FB-C3FA-493B-8E41-12205F7246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4080" y="2008611"/>
            <a:ext cx="5389056" cy="3115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86ECD75-63B5-4F87-AC2F-D3509B24ED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6273" y="2440037"/>
            <a:ext cx="5484670" cy="2290762"/>
          </a:xfrm>
          <a:prstGeom prst="rect">
            <a:avLst/>
          </a:prstGeom>
        </p:spPr>
      </p:pic>
      <p:pic>
        <p:nvPicPr>
          <p:cNvPr id="11" name="Picture 2" descr="Image associÃ©e">
            <a:extLst>
              <a:ext uri="{FF2B5EF4-FFF2-40B4-BE49-F238E27FC236}">
                <a16:creationId xmlns:a16="http://schemas.microsoft.com/office/drawing/2014/main" id="{A51A65F0-540A-4EA5-B93C-49C295555A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0669" y="1913053"/>
            <a:ext cx="5370405" cy="3020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950764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595959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595959"/>
                                      </p:to>
                                    </p:animClr>
                                    <p:set>
                                      <p:cBhvr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8D8D8"/>
                                      </p:to>
                                    </p:animClr>
                                    <p:animClr clrSpc="rgb" dir="cw">
                                      <p:cBhvr>
                                        <p:cTn id="1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8D8D8"/>
                                      </p:to>
                                    </p:animClr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2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595959"/>
                                      </p:to>
                                    </p:animClr>
                                    <p:animClr clrSpc="rgb" dir="cw">
                                      <p:cBhvr>
                                        <p:cTn id="33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595959"/>
                                      </p:to>
                                    </p:animClr>
                                    <p:set>
                                      <p:cBhvr>
                                        <p:cTn id="34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5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4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8D8D8"/>
                                      </p:to>
                                    </p:animClr>
                                    <p:animClr clrSpc="rgb" dir="cw">
                                      <p:cBhvr>
                                        <p:cTn id="45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8D8D8"/>
                                      </p:to>
                                    </p:animClr>
                                    <p:set>
                                      <p:cBhvr>
                                        <p:cTn id="46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7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4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595959"/>
                                      </p:to>
                                    </p:animClr>
                                    <p:animClr clrSpc="rgb" dir="cw">
                                      <p:cBhvr>
                                        <p:cTn id="55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595959"/>
                                      </p:to>
                                    </p:animClr>
                                    <p:set>
                                      <p:cBhvr>
                                        <p:cTn id="56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7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1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6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8D8D8"/>
                                      </p:to>
                                    </p:animClr>
                                    <p:animClr clrSpc="rgb" dir="cw">
                                      <p:cBhvr>
                                        <p:cTn id="67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8D8D8"/>
                                      </p:to>
                                    </p:animClr>
                                    <p:set>
                                      <p:cBhvr>
                                        <p:cTn id="68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9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"/>
                            </p:stCondLst>
                            <p:childTnLst>
                              <p:par>
                                <p:cTn id="71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6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595959"/>
                                      </p:to>
                                    </p:animClr>
                                    <p:animClr clrSpc="rgb" dir="cw">
                                      <p:cBhvr>
                                        <p:cTn id="77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595959"/>
                                      </p:to>
                                    </p:animClr>
                                    <p:set>
                                      <p:cBhvr>
                                        <p:cTn id="78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9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83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8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595959"/>
                                      </p:to>
                                    </p:animClr>
                                    <p:animClr clrSpc="rgb" dir="cw">
                                      <p:cBhvr>
                                        <p:cTn id="89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595959"/>
                                      </p:to>
                                    </p:animClr>
                                    <p:set>
                                      <p:cBhvr>
                                        <p:cTn id="90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1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3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8D8D8"/>
                                      </p:to>
                                    </p:animClr>
                                    <p:animClr clrSpc="rgb" dir="cw">
                                      <p:cBhvr>
                                        <p:cTn id="94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8D8D8"/>
                                      </p:to>
                                    </p:animClr>
                                    <p:set>
                                      <p:cBhvr>
                                        <p:cTn id="95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6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4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105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06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FB7C4-AC8F-4E9A-994B-853070A93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Séquences</a:t>
            </a:r>
            <a:endParaRPr lang="en-C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64B200-BD18-4B4A-8B60-7DBBC4E27B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A"/>
              <a:t>Apprentissage profond avec TensorFlow et Keras</a:t>
            </a:r>
            <a:endParaRPr lang="fr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B6FBCE-7B85-48B1-9DEC-6CAE70ADEB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CA"/>
              <a:t>R à Québec 2019 - </a:t>
            </a:r>
            <a:fld id="{17691291-5BAF-4E30-913B-94D8A91E1AFE}" type="slidenum">
              <a:rPr lang="en-CA" smtClean="0"/>
              <a:pPr/>
              <a:t>11</a:t>
            </a:fld>
            <a:endParaRPr lang="en-CA" dirty="0"/>
          </a:p>
        </p:txBody>
      </p:sp>
      <p:sp>
        <p:nvSpPr>
          <p:cNvPr id="6" name="Content Placeholder 6">
            <a:extLst>
              <a:ext uri="{FF2B5EF4-FFF2-40B4-BE49-F238E27FC236}">
                <a16:creationId xmlns:a16="http://schemas.microsoft.com/office/drawing/2014/main" id="{C142B0C8-C88E-4FD9-93AF-530746064853}"/>
              </a:ext>
            </a:extLst>
          </p:cNvPr>
          <p:cNvSpPr txBox="1">
            <a:spLocks/>
          </p:cNvSpPr>
          <p:nvPr/>
        </p:nvSpPr>
        <p:spPr>
          <a:xfrm>
            <a:off x="461433" y="1253330"/>
            <a:ext cx="11269134" cy="5001165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en-CA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Reconnaissance </a:t>
            </a:r>
            <a:r>
              <a:rPr lang="en-CA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vocale</a:t>
            </a:r>
            <a:endParaRPr lang="en-CA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CA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CA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Analyse de sentiments</a:t>
            </a:r>
          </a:p>
          <a:p>
            <a:pPr>
              <a:buFont typeface="Wingdings" panose="05000000000000000000" pitchFamily="2" charset="2"/>
              <a:buChar char="§"/>
            </a:pPr>
            <a:endParaRPr lang="en-CA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CA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Analyse de </a:t>
            </a:r>
            <a:r>
              <a:rPr lang="en-CA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séquence</a:t>
            </a:r>
            <a:r>
              <a:rPr lang="en-CA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ADN</a:t>
            </a:r>
          </a:p>
          <a:p>
            <a:pPr>
              <a:buFont typeface="Wingdings" panose="05000000000000000000" pitchFamily="2" charset="2"/>
              <a:buChar char="§"/>
            </a:pPr>
            <a:endParaRPr lang="en-CA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CA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Traduction</a:t>
            </a:r>
            <a:endParaRPr lang="en-CA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CA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CA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Analyse de </a:t>
            </a:r>
            <a:r>
              <a:rPr lang="en-CA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vidéo</a:t>
            </a:r>
            <a:endParaRPr lang="en-CA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CA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CA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Classification de </a:t>
            </a:r>
            <a:r>
              <a:rPr lang="en-CA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signaux</a:t>
            </a:r>
            <a:r>
              <a:rPr lang="en-CA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CA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électriques</a:t>
            </a:r>
            <a:endParaRPr lang="en-CA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CA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CA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Prédictions</a:t>
            </a:r>
            <a:r>
              <a:rPr lang="en-CA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de </a:t>
            </a:r>
            <a:r>
              <a:rPr lang="en-CA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valeurs</a:t>
            </a:r>
            <a:r>
              <a:rPr lang="en-CA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CA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boursières</a:t>
            </a:r>
            <a:endParaRPr lang="en-CA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CA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CA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Génération</a:t>
            </a:r>
            <a:r>
              <a:rPr lang="en-CA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de musique</a:t>
            </a:r>
          </a:p>
          <a:p>
            <a:pPr>
              <a:buFont typeface="Wingdings" panose="05000000000000000000" pitchFamily="2" charset="2"/>
              <a:buChar char="§"/>
            </a:pPr>
            <a:endParaRPr lang="en-CA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fr-FR" sz="2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Systèmes de questions-réponses</a:t>
            </a:r>
          </a:p>
        </p:txBody>
      </p:sp>
      <p:pic>
        <p:nvPicPr>
          <p:cNvPr id="7" name="Picture 2" descr="Image associÃ©e">
            <a:extLst>
              <a:ext uri="{FF2B5EF4-FFF2-40B4-BE49-F238E27FC236}">
                <a16:creationId xmlns:a16="http://schemas.microsoft.com/office/drawing/2014/main" id="{350C0CD4-2DF8-4E3C-90D3-94F94C32A5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7349" y="1105181"/>
            <a:ext cx="2898898" cy="537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2D09208-2EC4-43AC-BE8E-89D946248C03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7206247" y="1373951"/>
            <a:ext cx="1174282" cy="46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3A0532E-4698-4D27-957C-A1D4C1EFA780}"/>
              </a:ext>
            </a:extLst>
          </p:cNvPr>
          <p:cNvSpPr txBox="1"/>
          <p:nvPr/>
        </p:nvSpPr>
        <p:spPr>
          <a:xfrm>
            <a:off x="8940429" y="1193857"/>
            <a:ext cx="1784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R </a:t>
            </a:r>
            <a:r>
              <a:rPr lang="en-CA" dirty="0" err="1"/>
              <a:t>est</a:t>
            </a:r>
            <a:r>
              <a:rPr lang="en-CA" dirty="0"/>
              <a:t> cool !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2C04BDDB-2473-4749-810A-E5A9AED7E50B}"/>
              </a:ext>
            </a:extLst>
          </p:cNvPr>
          <p:cNvGrpSpPr/>
          <p:nvPr/>
        </p:nvGrpSpPr>
        <p:grpSpPr>
          <a:xfrm>
            <a:off x="4229476" y="1741096"/>
            <a:ext cx="6167135" cy="369332"/>
            <a:chOff x="4229476" y="1741096"/>
            <a:chExt cx="6167135" cy="36933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5A83C48-D077-45D4-AFFB-AF81FB996B9D}"/>
                </a:ext>
              </a:extLst>
            </p:cNvPr>
            <p:cNvSpPr txBox="1"/>
            <p:nvPr/>
          </p:nvSpPr>
          <p:spPr>
            <a:xfrm>
              <a:off x="4229476" y="1741096"/>
              <a:ext cx="34676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/>
                <a:t>“Il </a:t>
              </a:r>
              <a:r>
                <a:rPr lang="en-CA" dirty="0" err="1"/>
                <a:t>n’y</a:t>
              </a:r>
              <a:r>
                <a:rPr lang="en-CA" dirty="0"/>
                <a:t> a </a:t>
              </a:r>
              <a:r>
                <a:rPr lang="en-CA" dirty="0" err="1"/>
                <a:t>rien</a:t>
              </a:r>
              <a:r>
                <a:rPr lang="en-CA" dirty="0"/>
                <a:t> de bien dans </a:t>
              </a:r>
              <a:r>
                <a:rPr lang="en-CA" dirty="0" err="1"/>
                <a:t>ce</a:t>
              </a:r>
              <a:r>
                <a:rPr lang="en-CA" dirty="0"/>
                <a:t> film”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956A783C-F217-41FD-A302-BE8CE56A962A}"/>
                </a:ext>
              </a:extLst>
            </p:cNvPr>
            <p:cNvCxnSpPr>
              <a:cxnSpLocks/>
            </p:cNvCxnSpPr>
            <p:nvPr/>
          </p:nvCxnSpPr>
          <p:spPr>
            <a:xfrm>
              <a:off x="7539983" y="1925762"/>
              <a:ext cx="84054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015ED841-4A20-4A4C-95C0-5C8B4954C93F}"/>
                </a:ext>
              </a:extLst>
            </p:cNvPr>
            <p:cNvGrpSpPr/>
            <p:nvPr/>
          </p:nvGrpSpPr>
          <p:grpSpPr>
            <a:xfrm>
              <a:off x="8988022" y="1794311"/>
              <a:ext cx="1408589" cy="262846"/>
              <a:chOff x="9000722" y="2366605"/>
              <a:chExt cx="1408589" cy="262846"/>
            </a:xfrm>
          </p:grpSpPr>
          <p:sp>
            <p:nvSpPr>
              <p:cNvPr id="12" name="Star: 5 Points 11">
                <a:extLst>
                  <a:ext uri="{FF2B5EF4-FFF2-40B4-BE49-F238E27FC236}">
                    <a16:creationId xmlns:a16="http://schemas.microsoft.com/office/drawing/2014/main" id="{12AAB44E-B445-4CEC-9D1C-4628675F4F5B}"/>
                  </a:ext>
                </a:extLst>
              </p:cNvPr>
              <p:cNvSpPr/>
              <p:nvPr/>
            </p:nvSpPr>
            <p:spPr>
              <a:xfrm>
                <a:off x="9000722" y="2366660"/>
                <a:ext cx="297282" cy="262791"/>
              </a:xfrm>
              <a:prstGeom prst="star5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3" name="Star: 5 Points 12">
                <a:extLst>
                  <a:ext uri="{FF2B5EF4-FFF2-40B4-BE49-F238E27FC236}">
                    <a16:creationId xmlns:a16="http://schemas.microsoft.com/office/drawing/2014/main" id="{98FF641D-7DD6-47E2-A5C6-5A7C52087B54}"/>
                  </a:ext>
                </a:extLst>
              </p:cNvPr>
              <p:cNvSpPr/>
              <p:nvPr/>
            </p:nvSpPr>
            <p:spPr>
              <a:xfrm>
                <a:off x="9386833" y="2366660"/>
                <a:ext cx="297282" cy="262791"/>
              </a:xfrm>
              <a:prstGeom prst="star5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4" name="Star: 5 Points 13">
                <a:extLst>
                  <a:ext uri="{FF2B5EF4-FFF2-40B4-BE49-F238E27FC236}">
                    <a16:creationId xmlns:a16="http://schemas.microsoft.com/office/drawing/2014/main" id="{B3CF6A07-583A-4D06-B38C-9770D0F5EE65}"/>
                  </a:ext>
                </a:extLst>
              </p:cNvPr>
              <p:cNvSpPr/>
              <p:nvPr/>
            </p:nvSpPr>
            <p:spPr>
              <a:xfrm>
                <a:off x="9725918" y="2366605"/>
                <a:ext cx="297282" cy="262791"/>
              </a:xfrm>
              <a:prstGeom prst="star5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5" name="Star: 5 Points 14">
                <a:extLst>
                  <a:ext uri="{FF2B5EF4-FFF2-40B4-BE49-F238E27FC236}">
                    <a16:creationId xmlns:a16="http://schemas.microsoft.com/office/drawing/2014/main" id="{D66CCFC4-D074-4670-878A-7051F46872EB}"/>
                  </a:ext>
                </a:extLst>
              </p:cNvPr>
              <p:cNvSpPr/>
              <p:nvPr/>
            </p:nvSpPr>
            <p:spPr>
              <a:xfrm>
                <a:off x="10112029" y="2366605"/>
                <a:ext cx="297282" cy="262791"/>
              </a:xfrm>
              <a:prstGeom prst="star5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1A2997AD-AF64-4FA1-AD90-6ED4FDD023B8}"/>
              </a:ext>
            </a:extLst>
          </p:cNvPr>
          <p:cNvGrpSpPr/>
          <p:nvPr/>
        </p:nvGrpSpPr>
        <p:grpSpPr>
          <a:xfrm>
            <a:off x="4229476" y="2330243"/>
            <a:ext cx="7687724" cy="369332"/>
            <a:chOff x="4229476" y="2330243"/>
            <a:chExt cx="7687724" cy="36933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3FEC561-46C3-44D8-B506-014CD5597C53}"/>
                </a:ext>
              </a:extLst>
            </p:cNvPr>
            <p:cNvSpPr txBox="1"/>
            <p:nvPr/>
          </p:nvSpPr>
          <p:spPr>
            <a:xfrm>
              <a:off x="4229476" y="2330243"/>
              <a:ext cx="29767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/>
                <a:t>AGCCCCTAGCCCAGCCTTAC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57B135D-4965-4834-AAAF-4E8AF22372DA}"/>
                </a:ext>
              </a:extLst>
            </p:cNvPr>
            <p:cNvSpPr txBox="1"/>
            <p:nvPr/>
          </p:nvSpPr>
          <p:spPr>
            <a:xfrm>
              <a:off x="8940429" y="2330243"/>
              <a:ext cx="29767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/>
                <a:t>AGC</a:t>
              </a:r>
              <a:r>
                <a:rPr lang="en-CA" dirty="0">
                  <a:solidFill>
                    <a:schemeClr val="accent5"/>
                  </a:solidFill>
                </a:rPr>
                <a:t>CCCTAGCCCAGC</a:t>
              </a:r>
              <a:r>
                <a:rPr lang="en-CA" dirty="0"/>
                <a:t>CTTAC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3A94F651-1DBC-467A-9269-EFC132EDCD03}"/>
                </a:ext>
              </a:extLst>
            </p:cNvPr>
            <p:cNvCxnSpPr>
              <a:cxnSpLocks/>
            </p:cNvCxnSpPr>
            <p:nvPr/>
          </p:nvCxnSpPr>
          <p:spPr>
            <a:xfrm>
              <a:off x="7539983" y="2514909"/>
              <a:ext cx="84054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4211D1A4-D3DB-4329-9BDE-CA9A077C0FBD}"/>
              </a:ext>
            </a:extLst>
          </p:cNvPr>
          <p:cNvGrpSpPr/>
          <p:nvPr/>
        </p:nvGrpSpPr>
        <p:grpSpPr>
          <a:xfrm>
            <a:off x="4253266" y="3974669"/>
            <a:ext cx="6978739" cy="622904"/>
            <a:chOff x="4253266" y="3974669"/>
            <a:chExt cx="6978739" cy="622904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C36BEA52-B16B-4DCB-8EAB-0033DD20830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53266" y="3974669"/>
              <a:ext cx="2715327" cy="622904"/>
            </a:xfrm>
            <a:prstGeom prst="rect">
              <a:avLst/>
            </a:prstGeom>
          </p:spPr>
        </p:pic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AB0B3A85-1F24-4087-8D30-937124886A54}"/>
                </a:ext>
              </a:extLst>
            </p:cNvPr>
            <p:cNvCxnSpPr>
              <a:cxnSpLocks/>
            </p:cNvCxnSpPr>
            <p:nvPr/>
          </p:nvCxnSpPr>
          <p:spPr>
            <a:xfrm>
              <a:off x="7539983" y="4263368"/>
              <a:ext cx="84054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A5017B7-BCAC-4556-A43C-D37C7C8F4095}"/>
                </a:ext>
              </a:extLst>
            </p:cNvPr>
            <p:cNvSpPr txBox="1"/>
            <p:nvPr/>
          </p:nvSpPr>
          <p:spPr>
            <a:xfrm>
              <a:off x="8951919" y="4078702"/>
              <a:ext cx="22800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 err="1"/>
                <a:t>Décharge</a:t>
              </a:r>
              <a:r>
                <a:rPr lang="en-CA" dirty="0"/>
                <a:t> </a:t>
              </a:r>
              <a:r>
                <a:rPr lang="en-CA" dirty="0" err="1"/>
                <a:t>partielle</a:t>
              </a:r>
              <a:endParaRPr lang="en-CA" dirty="0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37B49D21-847F-4D8B-AC53-F4C357137262}"/>
              </a:ext>
            </a:extLst>
          </p:cNvPr>
          <p:cNvGrpSpPr/>
          <p:nvPr/>
        </p:nvGrpSpPr>
        <p:grpSpPr>
          <a:xfrm>
            <a:off x="7539983" y="5068399"/>
            <a:ext cx="3941474" cy="590550"/>
            <a:chOff x="7539983" y="5068399"/>
            <a:chExt cx="3941474" cy="590550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6BB9E13F-BBD1-4A98-9276-8438EFC7D02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014482" y="5068399"/>
              <a:ext cx="2466975" cy="590550"/>
            </a:xfrm>
            <a:prstGeom prst="rect">
              <a:avLst/>
            </a:prstGeom>
          </p:spPr>
        </p:pic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97F2E4F1-40FF-4055-B6BE-A2577536D826}"/>
                </a:ext>
              </a:extLst>
            </p:cNvPr>
            <p:cNvCxnSpPr>
              <a:cxnSpLocks/>
            </p:cNvCxnSpPr>
            <p:nvPr/>
          </p:nvCxnSpPr>
          <p:spPr>
            <a:xfrm>
              <a:off x="7539983" y="5431354"/>
              <a:ext cx="84054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2F8EB8A3-20C0-470D-9E97-488FC50EBC13}"/>
              </a:ext>
            </a:extLst>
          </p:cNvPr>
          <p:cNvGrpSpPr/>
          <p:nvPr/>
        </p:nvGrpSpPr>
        <p:grpSpPr>
          <a:xfrm>
            <a:off x="4229476" y="2766983"/>
            <a:ext cx="7954020" cy="651449"/>
            <a:chOff x="4229476" y="2766983"/>
            <a:chExt cx="7954020" cy="651449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8F958A0-7112-4F38-A869-F382BBB77F10}"/>
                </a:ext>
              </a:extLst>
            </p:cNvPr>
            <p:cNvSpPr/>
            <p:nvPr/>
          </p:nvSpPr>
          <p:spPr>
            <a:xfrm>
              <a:off x="4229476" y="2772101"/>
              <a:ext cx="2574231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dirty="0">
                  <a:latin typeface="medium-content-title-font"/>
                </a:rPr>
                <a:t>“We might have strong AI</a:t>
              </a:r>
            </a:p>
            <a:p>
              <a:r>
                <a:rPr lang="en-CA" dirty="0">
                  <a:latin typeface="medium-content-title-font"/>
                </a:rPr>
                <a:t>algorithms by 2030”</a:t>
              </a:r>
              <a:endParaRPr lang="en-CA" b="0" i="0" dirty="0">
                <a:effectLst/>
                <a:latin typeface="medium-content-title-font"/>
              </a:endParaRP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DA3574CA-1CF0-4FED-BFEE-5104F8D058D4}"/>
                </a:ext>
              </a:extLst>
            </p:cNvPr>
            <p:cNvCxnSpPr>
              <a:cxnSpLocks/>
            </p:cNvCxnSpPr>
            <p:nvPr/>
          </p:nvCxnSpPr>
          <p:spPr>
            <a:xfrm>
              <a:off x="7539983" y="3095266"/>
              <a:ext cx="84054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13FB3E97-B3C8-4AB5-9E18-BD8DE8438F39}"/>
                </a:ext>
              </a:extLst>
            </p:cNvPr>
            <p:cNvSpPr/>
            <p:nvPr/>
          </p:nvSpPr>
          <p:spPr>
            <a:xfrm>
              <a:off x="8940429" y="2766983"/>
              <a:ext cx="3243067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600" dirty="0">
                  <a:latin typeface="medium-content-title-font"/>
                </a:rPr>
                <a:t>“Nous </a:t>
              </a:r>
              <a:r>
                <a:rPr lang="en-CA" sz="1600" dirty="0" err="1">
                  <a:latin typeface="medium-content-title-font"/>
                </a:rPr>
                <a:t>pourrions</a:t>
              </a:r>
              <a:r>
                <a:rPr lang="en-CA" sz="1600" dirty="0">
                  <a:latin typeface="medium-content-title-font"/>
                </a:rPr>
                <a:t> </a:t>
              </a:r>
              <a:r>
                <a:rPr lang="en-CA" sz="1600" dirty="0" err="1">
                  <a:latin typeface="medium-content-title-font"/>
                </a:rPr>
                <a:t>avoir</a:t>
              </a:r>
              <a:r>
                <a:rPr lang="en-CA" sz="1600" dirty="0">
                  <a:latin typeface="medium-content-title-font"/>
                </a:rPr>
                <a:t> des</a:t>
              </a:r>
            </a:p>
            <a:p>
              <a:r>
                <a:rPr lang="en-CA" sz="1600" dirty="0">
                  <a:latin typeface="medium-content-title-font"/>
                </a:rPr>
                <a:t> algorithms </a:t>
              </a:r>
              <a:r>
                <a:rPr lang="en-CA" sz="1600" dirty="0" err="1">
                  <a:latin typeface="medium-content-title-font"/>
                </a:rPr>
                <a:t>d’</a:t>
              </a:r>
              <a:r>
                <a:rPr lang="en-CA" sz="1600" b="0" i="0" dirty="0" err="1">
                  <a:effectLst/>
                  <a:latin typeface="medium-content-title-font"/>
                </a:rPr>
                <a:t>IA</a:t>
              </a:r>
              <a:r>
                <a:rPr lang="en-CA" sz="1600" b="0" i="0" dirty="0">
                  <a:effectLst/>
                  <a:latin typeface="medium-content-title-font"/>
                </a:rPr>
                <a:t> </a:t>
              </a:r>
              <a:r>
                <a:rPr lang="en-CA" sz="1600" dirty="0" err="1">
                  <a:latin typeface="medium-content-title-font"/>
                </a:rPr>
                <a:t>g</a:t>
              </a:r>
              <a:r>
                <a:rPr lang="en-CA" sz="1600" b="0" i="0" dirty="0" err="1">
                  <a:effectLst/>
                  <a:latin typeface="medium-content-title-font"/>
                </a:rPr>
                <a:t>énérale</a:t>
              </a:r>
              <a:r>
                <a:rPr lang="en-CA" sz="1600" b="0" i="0" dirty="0">
                  <a:effectLst/>
                  <a:latin typeface="medium-content-title-font"/>
                </a:rPr>
                <a:t> </a:t>
              </a:r>
              <a:r>
                <a:rPr lang="en-CA" sz="1600" b="0" i="0" dirty="0" err="1">
                  <a:effectLst/>
                  <a:latin typeface="medium-content-title-font"/>
                </a:rPr>
                <a:t>d’ici</a:t>
              </a:r>
              <a:r>
                <a:rPr lang="en-CA" sz="1600" b="0" i="0" dirty="0">
                  <a:effectLst/>
                  <a:latin typeface="medium-content-title-font"/>
                </a:rPr>
                <a:t> 2030” 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10434B54-931E-49D3-9E8C-C127199C21F0}"/>
              </a:ext>
            </a:extLst>
          </p:cNvPr>
          <p:cNvGrpSpPr/>
          <p:nvPr/>
        </p:nvGrpSpPr>
        <p:grpSpPr>
          <a:xfrm>
            <a:off x="4307349" y="3322542"/>
            <a:ext cx="7793945" cy="577107"/>
            <a:chOff x="4307349" y="3322542"/>
            <a:chExt cx="7793945" cy="577107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D1EFB893-5D76-41AB-8EC7-F863A087FD1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307349" y="3423763"/>
              <a:ext cx="2784839" cy="475886"/>
            </a:xfrm>
            <a:prstGeom prst="rect">
              <a:avLst/>
            </a:prstGeom>
          </p:spPr>
        </p:pic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D856215E-745D-421D-B5D2-8FCA503B617B}"/>
                </a:ext>
              </a:extLst>
            </p:cNvPr>
            <p:cNvCxnSpPr>
              <a:cxnSpLocks/>
            </p:cNvCxnSpPr>
            <p:nvPr/>
          </p:nvCxnSpPr>
          <p:spPr>
            <a:xfrm>
              <a:off x="7539983" y="3650002"/>
              <a:ext cx="84054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AF3CCE0B-EA2A-45B8-80C0-F13BFBD6A520}"/>
                </a:ext>
              </a:extLst>
            </p:cNvPr>
            <p:cNvSpPr/>
            <p:nvPr/>
          </p:nvSpPr>
          <p:spPr>
            <a:xfrm>
              <a:off x="8940429" y="3322542"/>
              <a:ext cx="316086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600" dirty="0">
                  <a:latin typeface="medium-content-title-font"/>
                </a:rPr>
                <a:t>“Une </a:t>
              </a:r>
              <a:r>
                <a:rPr lang="en-CA" sz="1600" dirty="0" err="1">
                  <a:latin typeface="medium-content-title-font"/>
                </a:rPr>
                <a:t>personne</a:t>
              </a:r>
              <a:r>
                <a:rPr lang="en-CA" sz="1600" dirty="0">
                  <a:latin typeface="medium-content-title-font"/>
                </a:rPr>
                <a:t> </a:t>
              </a:r>
              <a:r>
                <a:rPr lang="en-CA" sz="1600" dirty="0" err="1">
                  <a:latin typeface="medium-content-title-font"/>
                </a:rPr>
                <a:t>habillée</a:t>
              </a:r>
              <a:r>
                <a:rPr lang="en-CA" sz="1600" dirty="0">
                  <a:latin typeface="medium-content-title-font"/>
                </a:rPr>
                <a:t> </a:t>
              </a:r>
              <a:r>
                <a:rPr lang="en-CA" sz="1600" dirty="0" err="1">
                  <a:latin typeface="medium-content-title-font"/>
                </a:rPr>
                <a:t>en</a:t>
              </a:r>
              <a:r>
                <a:rPr lang="en-CA" sz="1600" dirty="0">
                  <a:latin typeface="medium-content-title-font"/>
                </a:rPr>
                <a:t> rouge…”</a:t>
              </a:r>
              <a:endParaRPr lang="en-CA" sz="1600" b="0" i="0" dirty="0">
                <a:effectLst/>
                <a:latin typeface="medium-content-title-font"/>
              </a:endParaRP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CF6310FE-75F4-4B54-8C15-32D0715BCD0B}"/>
              </a:ext>
            </a:extLst>
          </p:cNvPr>
          <p:cNvGrpSpPr/>
          <p:nvPr/>
        </p:nvGrpSpPr>
        <p:grpSpPr>
          <a:xfrm>
            <a:off x="4425348" y="4477864"/>
            <a:ext cx="6804242" cy="567938"/>
            <a:chOff x="4425348" y="4477864"/>
            <a:chExt cx="6804242" cy="567938"/>
          </a:xfrm>
        </p:grpSpPr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B36FA1CC-28D0-4E8C-9266-695C73103FB1}"/>
                </a:ext>
              </a:extLst>
            </p:cNvPr>
            <p:cNvCxnSpPr>
              <a:cxnSpLocks/>
            </p:cNvCxnSpPr>
            <p:nvPr/>
          </p:nvCxnSpPr>
          <p:spPr>
            <a:xfrm>
              <a:off x="7539983" y="4810404"/>
              <a:ext cx="84054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817C34AE-6398-4FF0-BD5E-5BC270B2F44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425348" y="4477864"/>
              <a:ext cx="2613658" cy="567938"/>
            </a:xfrm>
            <a:prstGeom prst="rect">
              <a:avLst/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85FCB06-156F-4A43-89B5-52B0D8226551}"/>
                </a:ext>
              </a:extLst>
            </p:cNvPr>
            <p:cNvSpPr txBox="1"/>
            <p:nvPr/>
          </p:nvSpPr>
          <p:spPr>
            <a:xfrm>
              <a:off x="8949504" y="4625738"/>
              <a:ext cx="22800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/>
                <a:t>SHORT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D98562EC-1B1D-4469-B278-894A9472F7AA}"/>
              </a:ext>
            </a:extLst>
          </p:cNvPr>
          <p:cNvGrpSpPr/>
          <p:nvPr/>
        </p:nvGrpSpPr>
        <p:grpSpPr>
          <a:xfrm>
            <a:off x="4278585" y="5748584"/>
            <a:ext cx="7451982" cy="418551"/>
            <a:chOff x="4278585" y="5748584"/>
            <a:chExt cx="7451982" cy="418551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ECC997A-B234-448F-B723-DFE5F3FB9325}"/>
                </a:ext>
              </a:extLst>
            </p:cNvPr>
            <p:cNvSpPr txBox="1"/>
            <p:nvPr/>
          </p:nvSpPr>
          <p:spPr>
            <a:xfrm>
              <a:off x="4278585" y="5748584"/>
              <a:ext cx="30493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/>
                <a:t>“</a:t>
              </a:r>
              <a:r>
                <a:rPr lang="en-CA" dirty="0" err="1"/>
                <a:t>Où</a:t>
              </a:r>
              <a:r>
                <a:rPr lang="en-CA" dirty="0"/>
                <a:t> </a:t>
              </a:r>
              <a:r>
                <a:rPr lang="en-CA" dirty="0" err="1"/>
                <a:t>habite</a:t>
              </a:r>
              <a:r>
                <a:rPr lang="en-CA" dirty="0"/>
                <a:t> </a:t>
              </a:r>
              <a:r>
                <a:rPr lang="en-CA" dirty="0" err="1"/>
                <a:t>Frodon</a:t>
              </a:r>
              <a:r>
                <a:rPr lang="en-CA" dirty="0"/>
                <a:t> </a:t>
              </a:r>
              <a:r>
                <a:rPr lang="en-CA" dirty="0" err="1"/>
                <a:t>Sacquet</a:t>
              </a:r>
              <a:r>
                <a:rPr lang="en-CA" dirty="0"/>
                <a:t>?”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5A11F49F-43DE-4CB9-89BA-8C7ECFA22C96}"/>
                </a:ext>
              </a:extLst>
            </p:cNvPr>
            <p:cNvCxnSpPr>
              <a:cxnSpLocks/>
            </p:cNvCxnSpPr>
            <p:nvPr/>
          </p:nvCxnSpPr>
          <p:spPr>
            <a:xfrm>
              <a:off x="7539983" y="5976946"/>
              <a:ext cx="84054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F9D49AB-4D62-4526-9F53-5D78417148EC}"/>
                </a:ext>
              </a:extLst>
            </p:cNvPr>
            <p:cNvSpPr txBox="1"/>
            <p:nvPr/>
          </p:nvSpPr>
          <p:spPr>
            <a:xfrm>
              <a:off x="8916965" y="5797803"/>
              <a:ext cx="28136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/>
                <a:t>“À Cul-de-sac”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1655009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0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71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2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3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9CA268-D0A7-48C8-9D67-5E65641B24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Modèles</a:t>
            </a:r>
            <a:r>
              <a:rPr lang="en-CA" dirty="0"/>
              <a:t> </a:t>
            </a:r>
            <a:r>
              <a:rPr lang="en-CA" dirty="0" err="1"/>
              <a:t>génératifs</a:t>
            </a:r>
            <a:r>
              <a:rPr lang="en-CA" dirty="0"/>
              <a:t> (GANs)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AF5060-ADC9-4312-91A0-54CDA8724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A"/>
              <a:t>Apprentissage profond avec TensorFlow et Keras</a:t>
            </a:r>
            <a:endParaRPr lang="fr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C54C36-8972-44B2-92F5-DD527EE8B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CA"/>
              <a:t>R à Québec 2019 - </a:t>
            </a:r>
            <a:fld id="{17691291-5BAF-4E30-913B-94D8A91E1AFE}" type="slidenum">
              <a:rPr lang="en-CA" smtClean="0"/>
              <a:pPr/>
              <a:t>12</a:t>
            </a:fld>
            <a:endParaRPr lang="en-CA" dirty="0"/>
          </a:p>
        </p:txBody>
      </p: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FC4027FE-F978-41F2-95B3-8EA92D46BB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4133" y="1825625"/>
            <a:ext cx="11269134" cy="4351338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CA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Génération</a:t>
            </a:r>
            <a:r>
              <a:rPr lang="en-CA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de visages </a:t>
            </a:r>
            <a:r>
              <a:rPr lang="en-CA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réalistes</a:t>
            </a:r>
            <a:endParaRPr lang="en-CA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CA" dirty="0">
                <a:hlinkClick r:id="rId2"/>
              </a:rPr>
              <a:t>https://thispersondoesnotexist.com/</a:t>
            </a:r>
            <a:endParaRPr lang="en-CA" dirty="0"/>
          </a:p>
          <a:p>
            <a:pPr lvl="1">
              <a:buFont typeface="Wingdings" panose="05000000000000000000" pitchFamily="2" charset="2"/>
              <a:buChar char="§"/>
            </a:pPr>
            <a:endParaRPr lang="en-CA" dirty="0">
              <a:solidFill>
                <a:schemeClr val="bg1">
                  <a:lumMod val="85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CA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Génération</a:t>
            </a:r>
            <a:r>
              <a:rPr lang="en-CA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de </a:t>
            </a:r>
            <a:r>
              <a:rPr lang="en-CA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voix</a:t>
            </a:r>
            <a:endParaRPr lang="en-CA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CA" dirty="0">
              <a:solidFill>
                <a:schemeClr val="bg1">
                  <a:lumMod val="85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CA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Génération</a:t>
            </a:r>
            <a:r>
              <a:rPr lang="en-CA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de </a:t>
            </a:r>
            <a:r>
              <a:rPr lang="en-CA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vidéos</a:t>
            </a:r>
            <a:endParaRPr lang="en-CA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CA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Deep Fakes</a:t>
            </a:r>
          </a:p>
        </p:txBody>
      </p:sp>
      <p:pic>
        <p:nvPicPr>
          <p:cNvPr id="7" name="Image 5">
            <a:extLst>
              <a:ext uri="{FF2B5EF4-FFF2-40B4-BE49-F238E27FC236}">
                <a16:creationId xmlns:a16="http://schemas.microsoft.com/office/drawing/2014/main" id="{DC113F1E-F32B-477D-8235-29F613B380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8956" y="1915745"/>
            <a:ext cx="5144016" cy="3424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788092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56AA5-A521-42BD-969D-61E4F4190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Hello, World!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584A03-B606-471D-9C44-59168A7CB5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A"/>
              <a:t>Apprentissage profond avec TensorFlow et Keras</a:t>
            </a:r>
            <a:endParaRPr lang="fr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C8E769-BE30-46A1-875C-72CF4B8EDC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CA"/>
              <a:t>R à Québec 2019 - </a:t>
            </a:r>
            <a:fld id="{17691291-5BAF-4E30-913B-94D8A91E1AFE}" type="slidenum">
              <a:rPr lang="en-CA" smtClean="0"/>
              <a:pPr/>
              <a:t>13</a:t>
            </a:fld>
            <a:endParaRPr lang="en-CA" dirty="0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78B78BD6-A7D6-424A-BDF7-042FB3A67594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58181" y="1544455"/>
            <a:ext cx="7689606" cy="129266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&gt; library(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tensorflow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&gt; hello &lt;-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tf$constant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('Hello, World!’)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&gt; print(hello)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</a:rPr>
              <a:t> </a:t>
            </a:r>
            <a:endParaRPr kumimoji="0" lang="en-US" altLang="en-US" sz="6000" b="0" i="0" u="none" strike="noStrike" cap="none" normalizeH="0" baseline="0" dirty="0">
              <a:ln>
                <a:noFill/>
              </a:ln>
              <a:solidFill>
                <a:schemeClr val="accent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83AFEC-AA77-4D77-BC10-5AD3FD263A86}"/>
              </a:ext>
            </a:extLst>
          </p:cNvPr>
          <p:cNvSpPr txBox="1"/>
          <p:nvPr/>
        </p:nvSpPr>
        <p:spPr>
          <a:xfrm>
            <a:off x="777240" y="2834626"/>
            <a:ext cx="80714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Tensor(“Const:0, shape=(), </a:t>
            </a:r>
            <a:r>
              <a:rPr lang="en-CA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dtype</a:t>
            </a:r>
            <a:r>
              <a:rPr lang="en-CA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=string)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FD0C1B4-1191-49A8-AB39-F9B913D4DAC0}"/>
              </a:ext>
            </a:extLst>
          </p:cNvPr>
          <p:cNvSpPr/>
          <p:nvPr/>
        </p:nvSpPr>
        <p:spPr>
          <a:xfrm>
            <a:off x="777240" y="3665623"/>
            <a:ext cx="797356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dirty="0">
                <a:solidFill>
                  <a:schemeClr val="accent1"/>
                </a:solidFill>
                <a:latin typeface="Consolas" panose="020B0609020204030204" pitchFamily="49" charset="0"/>
              </a:rPr>
              <a:t>&gt; </a:t>
            </a:r>
            <a:r>
              <a:rPr lang="en-US" altLang="en-US" sz="2800" dirty="0" err="1">
                <a:solidFill>
                  <a:schemeClr val="accent1"/>
                </a:solidFill>
                <a:latin typeface="Consolas" panose="020B0609020204030204" pitchFamily="49" charset="0"/>
              </a:rPr>
              <a:t>sess</a:t>
            </a:r>
            <a:r>
              <a:rPr lang="en-US" altLang="en-US" sz="2800" dirty="0">
                <a:solidFill>
                  <a:schemeClr val="accent1"/>
                </a:solidFill>
                <a:latin typeface="Consolas" panose="020B0609020204030204" pitchFamily="49" charset="0"/>
              </a:rPr>
              <a:t> &lt;- </a:t>
            </a:r>
            <a:r>
              <a:rPr lang="en-US" altLang="en-US" sz="2800" dirty="0" err="1">
                <a:solidFill>
                  <a:schemeClr val="accent1"/>
                </a:solidFill>
                <a:latin typeface="Consolas" panose="020B0609020204030204" pitchFamily="49" charset="0"/>
              </a:rPr>
              <a:t>tf$Session</a:t>
            </a:r>
            <a:r>
              <a:rPr lang="en-US" altLang="en-US" sz="2800" dirty="0">
                <a:solidFill>
                  <a:schemeClr val="accent1"/>
                </a:solidFill>
                <a:latin typeface="Consolas" panose="020B0609020204030204" pitchFamily="49" charset="0"/>
              </a:rPr>
              <a:t>()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dirty="0">
                <a:solidFill>
                  <a:schemeClr val="accent1"/>
                </a:solidFill>
                <a:latin typeface="Consolas" panose="020B0609020204030204" pitchFamily="49" charset="0"/>
              </a:rPr>
              <a:t>&gt; print(</a:t>
            </a:r>
            <a:r>
              <a:rPr lang="en-US" altLang="en-US" sz="2800" dirty="0" err="1">
                <a:solidFill>
                  <a:schemeClr val="accent1"/>
                </a:solidFill>
                <a:latin typeface="Consolas" panose="020B0609020204030204" pitchFamily="49" charset="0"/>
              </a:rPr>
              <a:t>sess$run</a:t>
            </a:r>
            <a:r>
              <a:rPr lang="en-US" altLang="en-US" sz="2800" dirty="0">
                <a:solidFill>
                  <a:schemeClr val="accent1"/>
                </a:solidFill>
                <a:latin typeface="Consolas" panose="020B0609020204030204" pitchFamily="49" charset="0"/>
              </a:rPr>
              <a:t>(hello))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DF6A0C0-251D-45DD-AF23-4CDE481C31BB}"/>
              </a:ext>
            </a:extLst>
          </p:cNvPr>
          <p:cNvSpPr txBox="1"/>
          <p:nvPr/>
        </p:nvSpPr>
        <p:spPr>
          <a:xfrm>
            <a:off x="728304" y="4571246"/>
            <a:ext cx="3930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[1] “Hello, World!”</a:t>
            </a:r>
          </a:p>
        </p:txBody>
      </p:sp>
    </p:spTree>
    <p:extLst>
      <p:ext uri="{BB962C8B-B14F-4D97-AF65-F5344CB8AC3E}">
        <p14:creationId xmlns:p14="http://schemas.microsoft.com/office/powerpoint/2010/main" val="52315393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1A093D-D73F-42A3-B4FF-A6D6CDD14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TensorFlow / </a:t>
            </a:r>
            <a:r>
              <a:rPr lang="en-CA" dirty="0" err="1"/>
              <a:t>Keras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9EB4CC-C36B-4255-B342-B84CE5FFA8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4133" y="1825625"/>
            <a:ext cx="4642812" cy="4351338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CA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TensorFlow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CA" sz="2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Modèle</a:t>
            </a:r>
            <a:r>
              <a:rPr lang="en-CA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CA" sz="2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d’exécution</a:t>
            </a:r>
            <a:r>
              <a:rPr lang="en-CA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CA" sz="2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basé</a:t>
            </a:r>
            <a:r>
              <a:rPr lang="en-CA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sur le </a:t>
            </a:r>
            <a:r>
              <a:rPr lang="en-CA" sz="2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calcul</a:t>
            </a:r>
            <a:r>
              <a:rPr lang="en-CA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de </a:t>
            </a:r>
            <a:r>
              <a:rPr lang="en-CA" sz="2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graphes</a:t>
            </a:r>
            <a:endParaRPr lang="en-CA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CA" sz="2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Exécution</a:t>
            </a:r>
            <a:r>
              <a:rPr lang="en-CA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CA" sz="2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stricte</a:t>
            </a:r>
            <a:r>
              <a:rPr lang="en-CA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CA" sz="2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depuis</a:t>
            </a:r>
            <a:r>
              <a:rPr lang="en-CA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1.9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CA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CA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Keras</a:t>
            </a:r>
            <a:endParaRPr lang="en-CA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CA" sz="2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Surcouche</a:t>
            </a:r>
            <a:r>
              <a:rPr lang="en-CA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CA" sz="2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logicielle</a:t>
            </a:r>
            <a:r>
              <a:rPr lang="en-CA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de TensorFlow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CA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API </a:t>
            </a:r>
            <a:r>
              <a:rPr lang="en-CA" sz="2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haut-niveau</a:t>
            </a:r>
            <a:r>
              <a:rPr lang="en-CA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CA" sz="2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officielle</a:t>
            </a:r>
            <a:r>
              <a:rPr lang="en-CA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dans TensorFlow 2.0</a:t>
            </a:r>
          </a:p>
          <a:p>
            <a:endParaRPr lang="en-C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B5674D-4D7C-4809-A1A4-1B429CB687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A"/>
              <a:t>Apprentissage profond avec TensorFlow et Keras</a:t>
            </a:r>
            <a:endParaRPr lang="fr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33B596-6697-4D3F-8710-97407708C2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CA"/>
              <a:t>R à Québec 2019 - </a:t>
            </a:r>
            <a:fld id="{17691291-5BAF-4E30-913B-94D8A91E1AFE}" type="slidenum">
              <a:rPr lang="en-CA" smtClean="0"/>
              <a:pPr/>
              <a:t>14</a:t>
            </a:fld>
            <a:endParaRPr lang="en-C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F8DFC9-3298-45EC-9361-14C5F3A84A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8857" y="207695"/>
            <a:ext cx="7137890" cy="5634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727533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2F71A8-E207-469B-8638-A009FE6CC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Resources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0A4C03-116E-407A-88D1-851C3E50A7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A"/>
              <a:t>Apprentissage profond avec TensorFlow et Keras</a:t>
            </a:r>
            <a:endParaRPr lang="fr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FF47DB-F3A6-4549-A7D5-76A5E844D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CA"/>
              <a:t>R à Québec 2019 - </a:t>
            </a:r>
            <a:fld id="{17691291-5BAF-4E30-913B-94D8A91E1AFE}" type="slidenum">
              <a:rPr lang="en-CA" smtClean="0"/>
              <a:pPr/>
              <a:t>15</a:t>
            </a:fld>
            <a:endParaRPr lang="en-CA" dirty="0"/>
          </a:p>
        </p:txBody>
      </p:sp>
      <p:pic>
        <p:nvPicPr>
          <p:cNvPr id="6" name="Content Placeholder 7">
            <a:extLst>
              <a:ext uri="{FF2B5EF4-FFF2-40B4-BE49-F238E27FC236}">
                <a16:creationId xmlns:a16="http://schemas.microsoft.com/office/drawing/2014/main" id="{149C160F-0417-4AC5-9BF2-A67A81326C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0787" y="3970259"/>
            <a:ext cx="1677438" cy="21031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77FA1AF-3D1A-46FA-88F1-AB041A12CB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5829" y="1146587"/>
            <a:ext cx="4456835" cy="210312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B8E6586-AD9A-48CE-8068-8143B4B3B626}"/>
              </a:ext>
            </a:extLst>
          </p:cNvPr>
          <p:cNvSpPr/>
          <p:nvPr/>
        </p:nvSpPr>
        <p:spPr>
          <a:xfrm>
            <a:off x="7540787" y="3264567"/>
            <a:ext cx="37714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>
                <a:solidFill>
                  <a:schemeClr val="accent1"/>
                </a:solidFill>
              </a:rPr>
              <a:t>https://blogs.rstudio.com/tensorflow/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6A42647-CE9F-4A97-A40F-3EB3AF6A8B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293" y="1074896"/>
            <a:ext cx="4892040" cy="217481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B43B0EB-8A21-494E-997D-5EF667DE84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7293" y="3633899"/>
            <a:ext cx="4828032" cy="243948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13AA19F-94AC-41E9-866F-70AD8ACC82E5}"/>
              </a:ext>
            </a:extLst>
          </p:cNvPr>
          <p:cNvSpPr/>
          <p:nvPr/>
        </p:nvSpPr>
        <p:spPr>
          <a:xfrm>
            <a:off x="2894054" y="5931455"/>
            <a:ext cx="26613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>
                <a:solidFill>
                  <a:schemeClr val="accent1"/>
                </a:solidFill>
              </a:rPr>
              <a:t>https://keras.rstudio.com/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C8C6023-F346-4951-9F33-BEDB76188058}"/>
              </a:ext>
            </a:extLst>
          </p:cNvPr>
          <p:cNvSpPr/>
          <p:nvPr/>
        </p:nvSpPr>
        <p:spPr>
          <a:xfrm>
            <a:off x="2194599" y="3160983"/>
            <a:ext cx="31715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>
                <a:solidFill>
                  <a:schemeClr val="accent1"/>
                </a:solidFill>
              </a:rPr>
              <a:t>https://tensorflow.rstudio.com/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2AF54E7B-A785-486C-8632-7F496D3C47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86155" y="4054131"/>
            <a:ext cx="1828048" cy="10895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CA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Deep Learning with R, by F. </a:t>
            </a:r>
            <a:r>
              <a:rPr lang="en-CA" sz="18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Chollet</a:t>
            </a:r>
            <a:r>
              <a:rPr lang="en-CA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et JJ Allaire </a:t>
            </a:r>
          </a:p>
        </p:txBody>
      </p:sp>
    </p:spTree>
    <p:extLst>
      <p:ext uri="{BB962C8B-B14F-4D97-AF65-F5344CB8AC3E}">
        <p14:creationId xmlns:p14="http://schemas.microsoft.com/office/powerpoint/2010/main" val="41414832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  <p:bldP spid="12" grpId="0"/>
      <p:bldP spid="1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AD5AA-3DCB-4F3F-8A2E-F341C0727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Réseau</a:t>
            </a:r>
            <a:r>
              <a:rPr lang="en-CA" dirty="0"/>
              <a:t> de neurones trivial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2A703D-BAE9-4A0E-9030-95BA9E8765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A"/>
              <a:t>Apprentissage profond avec TensorFlow et Keras</a:t>
            </a:r>
            <a:endParaRPr lang="fr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9F60CB-86FC-48A0-910E-B41BCF2CB1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CA"/>
              <a:t>R à Québec 2019 - </a:t>
            </a:r>
            <a:fld id="{17691291-5BAF-4E30-913B-94D8A91E1AFE}" type="slidenum">
              <a:rPr lang="en-CA" smtClean="0"/>
              <a:pPr/>
              <a:t>16</a:t>
            </a:fld>
            <a:endParaRPr lang="en-CA" dirty="0"/>
          </a:p>
        </p:txBody>
      </p:sp>
      <p:pic>
        <p:nvPicPr>
          <p:cNvPr id="1026" name="Picture 2" descr="RÃ©sultats de recherche d'images pour Â«Â neurone artificielÂ Â»">
            <a:extLst>
              <a:ext uri="{FF2B5EF4-FFF2-40B4-BE49-F238E27FC236}">
                <a16:creationId xmlns:a16="http://schemas.microsoft.com/office/drawing/2014/main" id="{14F03729-2D74-40F6-A6E9-2A1029CC5F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0312" y="2120329"/>
            <a:ext cx="5072634" cy="2415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associÃ©e">
            <a:extLst>
              <a:ext uri="{FF2B5EF4-FFF2-40B4-BE49-F238E27FC236}">
                <a16:creationId xmlns:a16="http://schemas.microsoft.com/office/drawing/2014/main" id="{69E48842-3233-43A5-8E29-4F5345DEE6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520" y="2361756"/>
            <a:ext cx="2907792" cy="2174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02CA76-A027-41FB-8512-3930144148A2}"/>
              </a:ext>
            </a:extLst>
          </p:cNvPr>
          <p:cNvSpPr txBox="1"/>
          <p:nvPr/>
        </p:nvSpPr>
        <p:spPr>
          <a:xfrm>
            <a:off x="9441104" y="3143433"/>
            <a:ext cx="681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err="1">
                <a:solidFill>
                  <a:schemeClr val="accent5"/>
                </a:solidFill>
              </a:rPr>
              <a:t>Chiot</a:t>
            </a:r>
            <a:endParaRPr lang="en-CA" dirty="0">
              <a:solidFill>
                <a:schemeClr val="accent5"/>
              </a:solidFill>
            </a:endParaRPr>
          </a:p>
        </p:txBody>
      </p:sp>
      <p:pic>
        <p:nvPicPr>
          <p:cNvPr id="1030" name="Picture 6" descr="RÃ©sultats de recherche d'images pour Â«Â rÃ©seau de neuronesÂ Â»">
            <a:extLst>
              <a:ext uri="{FF2B5EF4-FFF2-40B4-BE49-F238E27FC236}">
                <a16:creationId xmlns:a16="http://schemas.microsoft.com/office/drawing/2014/main" id="{C7D6AFD7-DAA7-4A44-9CD3-732C7928D4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0613" y="422839"/>
            <a:ext cx="2543175" cy="1800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922918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9121E-7004-4B92-B166-BA6CA6F37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Principe </a:t>
            </a:r>
            <a:r>
              <a:rPr lang="en-CA" dirty="0" err="1"/>
              <a:t>d’apprentissage</a:t>
            </a:r>
            <a:endParaRPr lang="en-C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E0C73F-56C9-4514-8BDD-C121400E50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A"/>
              <a:t>Apprentissage profond avec TensorFlow et Keras</a:t>
            </a:r>
            <a:endParaRPr lang="fr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FF4C87-15C2-480B-B7DD-BC35D731C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CA"/>
              <a:t>R à Québec 2019 - </a:t>
            </a:r>
            <a:fld id="{17691291-5BAF-4E30-913B-94D8A91E1AFE}" type="slidenum">
              <a:rPr lang="en-CA" smtClean="0"/>
              <a:pPr/>
              <a:t>17</a:t>
            </a:fld>
            <a:endParaRPr lang="en-CA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D78ECD9-E12D-4B06-8C5B-2ED81F12A1D9}"/>
              </a:ext>
            </a:extLst>
          </p:cNvPr>
          <p:cNvGrpSpPr/>
          <p:nvPr/>
        </p:nvGrpSpPr>
        <p:grpSpPr>
          <a:xfrm>
            <a:off x="2496312" y="1178939"/>
            <a:ext cx="5967413" cy="3236976"/>
            <a:chOff x="2971800" y="1819656"/>
            <a:chExt cx="5967413" cy="3236976"/>
          </a:xfrm>
        </p:grpSpPr>
        <p:pic>
          <p:nvPicPr>
            <p:cNvPr id="2050" name="Picture 2" descr="RÃ©sultats de recherche d'images pour Â«Â rÃ©seau de neuronesÂ Â»">
              <a:extLst>
                <a:ext uri="{FF2B5EF4-FFF2-40B4-BE49-F238E27FC236}">
                  <a16:creationId xmlns:a16="http://schemas.microsoft.com/office/drawing/2014/main" id="{CCE3B1BF-1F5A-4D03-B845-B8660D5BC51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52788" y="1885950"/>
              <a:ext cx="5686425" cy="30861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FC8BE18-1AC4-4385-8888-27918D809C1E}"/>
                </a:ext>
              </a:extLst>
            </p:cNvPr>
            <p:cNvSpPr/>
            <p:nvPr/>
          </p:nvSpPr>
          <p:spPr>
            <a:xfrm>
              <a:off x="2971800" y="1819656"/>
              <a:ext cx="1344168" cy="32369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pic>
        <p:nvPicPr>
          <p:cNvPr id="2052" name="Picture 4" descr="Image associÃ©e">
            <a:extLst>
              <a:ext uri="{FF2B5EF4-FFF2-40B4-BE49-F238E27FC236}">
                <a16:creationId xmlns:a16="http://schemas.microsoft.com/office/drawing/2014/main" id="{E2ED3D61-B6A5-4F75-B8FD-A62D80F7A9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928" y="1719769"/>
            <a:ext cx="2882653" cy="2155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1BD3164-FF7F-4440-BF49-4C1AFCDA61D0}"/>
              </a:ext>
            </a:extLst>
          </p:cNvPr>
          <p:cNvCxnSpPr>
            <a:cxnSpLocks/>
          </p:cNvCxnSpPr>
          <p:nvPr/>
        </p:nvCxnSpPr>
        <p:spPr>
          <a:xfrm>
            <a:off x="4014216" y="4608576"/>
            <a:ext cx="358731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3464151-E0B0-4418-A63B-4674E7482726}"/>
              </a:ext>
            </a:extLst>
          </p:cNvPr>
          <p:cNvSpPr txBox="1"/>
          <p:nvPr/>
        </p:nvSpPr>
        <p:spPr>
          <a:xfrm>
            <a:off x="4372850" y="4247577"/>
            <a:ext cx="1070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err="1"/>
              <a:t>Inférence</a:t>
            </a:r>
            <a:endParaRPr lang="en-CA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81E3724-B324-4629-999D-79E18F4D5163}"/>
              </a:ext>
            </a:extLst>
          </p:cNvPr>
          <p:cNvSpPr txBox="1"/>
          <p:nvPr/>
        </p:nvSpPr>
        <p:spPr>
          <a:xfrm>
            <a:off x="8463726" y="2587600"/>
            <a:ext cx="1117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>
                <a:solidFill>
                  <a:schemeClr val="accent5"/>
                </a:solidFill>
              </a:rPr>
              <a:t>Chaton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180534E-F141-4582-A79D-A62DFF83CA04}"/>
              </a:ext>
            </a:extLst>
          </p:cNvPr>
          <p:cNvSpPr txBox="1"/>
          <p:nvPr/>
        </p:nvSpPr>
        <p:spPr>
          <a:xfrm>
            <a:off x="8644771" y="4780526"/>
            <a:ext cx="771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err="1"/>
              <a:t>Erreur</a:t>
            </a:r>
            <a:endParaRPr lang="en-CA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6E0A4BB-F3A9-44FA-AB2D-15D575A77C02}"/>
              </a:ext>
            </a:extLst>
          </p:cNvPr>
          <p:cNvCxnSpPr/>
          <p:nvPr/>
        </p:nvCxnSpPr>
        <p:spPr>
          <a:xfrm flipH="1">
            <a:off x="4014216" y="4965192"/>
            <a:ext cx="444950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146FDE7-F416-4CF6-B364-867CCA30E16B}"/>
              </a:ext>
            </a:extLst>
          </p:cNvPr>
          <p:cNvSpPr txBox="1"/>
          <p:nvPr/>
        </p:nvSpPr>
        <p:spPr>
          <a:xfrm>
            <a:off x="4372850" y="4625241"/>
            <a:ext cx="4112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err="1"/>
              <a:t>Rétro</a:t>
            </a:r>
            <a:r>
              <a:rPr lang="en-CA" dirty="0"/>
              <a:t>-propagation (mise-à-jour des </a:t>
            </a:r>
            <a:r>
              <a:rPr lang="en-CA" dirty="0" err="1"/>
              <a:t>poids</a:t>
            </a:r>
            <a:r>
              <a:rPr lang="en-CA" dirty="0"/>
              <a:t>)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91146CC-B9C5-4018-A025-253378CAC4A0}"/>
              </a:ext>
            </a:extLst>
          </p:cNvPr>
          <p:cNvCxnSpPr>
            <a:cxnSpLocks/>
            <a:stCxn id="12" idx="2"/>
          </p:cNvCxnSpPr>
          <p:nvPr/>
        </p:nvCxnSpPr>
        <p:spPr>
          <a:xfrm>
            <a:off x="9022374" y="2956932"/>
            <a:ext cx="8179" cy="14589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4" name="Picture 6" descr="Image associÃ©e">
            <a:extLst>
              <a:ext uri="{FF2B5EF4-FFF2-40B4-BE49-F238E27FC236}">
                <a16:creationId xmlns:a16="http://schemas.microsoft.com/office/drawing/2014/main" id="{75D36421-9AA7-4B19-ABFF-04B76C55DF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627" y="1765237"/>
            <a:ext cx="3124200" cy="2081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634D48FA-A7B4-42DF-A21C-F3A7839796FB}"/>
              </a:ext>
            </a:extLst>
          </p:cNvPr>
          <p:cNvSpPr txBox="1"/>
          <p:nvPr/>
        </p:nvSpPr>
        <p:spPr>
          <a:xfrm>
            <a:off x="8681575" y="2585240"/>
            <a:ext cx="681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err="1">
                <a:solidFill>
                  <a:schemeClr val="accent5"/>
                </a:solidFill>
              </a:rPr>
              <a:t>Chiot</a:t>
            </a:r>
            <a:endParaRPr lang="en-CA" dirty="0">
              <a:solidFill>
                <a:schemeClr val="accent5"/>
              </a:solidFill>
            </a:endParaRPr>
          </a:p>
        </p:txBody>
      </p:sp>
      <p:sp>
        <p:nvSpPr>
          <p:cNvPr id="20" name="Speech Bubble: Rectangle 19">
            <a:extLst>
              <a:ext uri="{FF2B5EF4-FFF2-40B4-BE49-F238E27FC236}">
                <a16:creationId xmlns:a16="http://schemas.microsoft.com/office/drawing/2014/main" id="{79429B9A-5FD1-4707-A291-7D19652468CA}"/>
              </a:ext>
            </a:extLst>
          </p:cNvPr>
          <p:cNvSpPr/>
          <p:nvPr/>
        </p:nvSpPr>
        <p:spPr>
          <a:xfrm>
            <a:off x="7395839" y="651246"/>
            <a:ext cx="1198147" cy="708090"/>
          </a:xfrm>
          <a:prstGeom prst="wedgeRectCallout">
            <a:avLst>
              <a:gd name="adj1" fmla="val -103224"/>
              <a:gd name="adj2" fmla="val 122503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 err="1"/>
              <a:t>Réseau</a:t>
            </a:r>
            <a:r>
              <a:rPr lang="en-CA" dirty="0"/>
              <a:t> de neurones</a:t>
            </a:r>
          </a:p>
        </p:txBody>
      </p:sp>
      <p:sp>
        <p:nvSpPr>
          <p:cNvPr id="25" name="Speech Bubble: Rectangle 24">
            <a:extLst>
              <a:ext uri="{FF2B5EF4-FFF2-40B4-BE49-F238E27FC236}">
                <a16:creationId xmlns:a16="http://schemas.microsoft.com/office/drawing/2014/main" id="{9EDD63A7-B6CC-48FB-9C5F-CBEA28176B5F}"/>
              </a:ext>
            </a:extLst>
          </p:cNvPr>
          <p:cNvSpPr/>
          <p:nvPr/>
        </p:nvSpPr>
        <p:spPr>
          <a:xfrm>
            <a:off x="1298165" y="4678042"/>
            <a:ext cx="1477506" cy="708090"/>
          </a:xfrm>
          <a:prstGeom prst="wedgeRectCallout">
            <a:avLst>
              <a:gd name="adj1" fmla="val -40782"/>
              <a:gd name="adj2" fmla="val -156640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 err="1"/>
              <a:t>Données</a:t>
            </a:r>
            <a:r>
              <a:rPr lang="en-CA" dirty="0"/>
              <a:t> </a:t>
            </a:r>
            <a:r>
              <a:rPr lang="en-CA" dirty="0" err="1"/>
              <a:t>étiquetées</a:t>
            </a:r>
            <a:endParaRPr lang="en-CA" dirty="0"/>
          </a:p>
        </p:txBody>
      </p:sp>
      <p:sp>
        <p:nvSpPr>
          <p:cNvPr id="26" name="Speech Bubble: Rectangle 25">
            <a:extLst>
              <a:ext uri="{FF2B5EF4-FFF2-40B4-BE49-F238E27FC236}">
                <a16:creationId xmlns:a16="http://schemas.microsoft.com/office/drawing/2014/main" id="{86C1B3A2-E20C-4731-8861-98935C241058}"/>
              </a:ext>
            </a:extLst>
          </p:cNvPr>
          <p:cNvSpPr/>
          <p:nvPr/>
        </p:nvSpPr>
        <p:spPr>
          <a:xfrm>
            <a:off x="9820390" y="5004202"/>
            <a:ext cx="1477506" cy="708090"/>
          </a:xfrm>
          <a:prstGeom prst="wedgeRectCallout">
            <a:avLst>
              <a:gd name="adj1" fmla="val -73914"/>
              <a:gd name="adj2" fmla="val -48374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 err="1"/>
              <a:t>Fonction</a:t>
            </a:r>
            <a:r>
              <a:rPr lang="en-CA" dirty="0"/>
              <a:t> de </a:t>
            </a:r>
            <a:r>
              <a:rPr lang="en-CA" dirty="0" err="1"/>
              <a:t>perte</a:t>
            </a:r>
            <a:endParaRPr lang="en-CA" dirty="0"/>
          </a:p>
        </p:txBody>
      </p:sp>
      <p:sp>
        <p:nvSpPr>
          <p:cNvPr id="27" name="Speech Bubble: Rectangle 26">
            <a:extLst>
              <a:ext uri="{FF2B5EF4-FFF2-40B4-BE49-F238E27FC236}">
                <a16:creationId xmlns:a16="http://schemas.microsoft.com/office/drawing/2014/main" id="{96E67FCF-A1B4-48BB-B929-672404FBC4C9}"/>
              </a:ext>
            </a:extLst>
          </p:cNvPr>
          <p:cNvSpPr/>
          <p:nvPr/>
        </p:nvSpPr>
        <p:spPr>
          <a:xfrm>
            <a:off x="6124021" y="5378508"/>
            <a:ext cx="1477506" cy="708090"/>
          </a:xfrm>
          <a:prstGeom prst="wedgeRectCallout">
            <a:avLst>
              <a:gd name="adj1" fmla="val -67663"/>
              <a:gd name="adj2" fmla="val -92724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 err="1"/>
              <a:t>Optimiseur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16274782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9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"/>
                            </p:stCondLst>
                            <p:childTnLst>
                              <p:par>
                                <p:cTn id="7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9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4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9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94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2" grpId="1"/>
      <p:bldP spid="13" grpId="0"/>
      <p:bldP spid="18" grpId="0"/>
      <p:bldP spid="23" grpId="0"/>
      <p:bldP spid="20" grpId="0" animBg="1"/>
      <p:bldP spid="25" grpId="0" animBg="1"/>
      <p:bldP spid="26" grpId="0" animBg="1"/>
      <p:bldP spid="2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4F51A-D427-4500-A501-33ED8950AF0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3DDBCF6-84CF-46B2-8D8A-811AD89D9B4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2050" name="Picture 2" descr="RÃ©sultats de recherche d'images pour Â«Â MNISTÂ Â»">
            <a:extLst>
              <a:ext uri="{FF2B5EF4-FFF2-40B4-BE49-F238E27FC236}">
                <a16:creationId xmlns:a16="http://schemas.microsoft.com/office/drawing/2014/main" id="{9867A713-EF2A-46BA-9EF7-7AF1EC9590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692"/>
            <a:ext cx="12195012" cy="6856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6579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DD0965-13DF-4170-B82B-F651E2B14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2400" dirty="0"/>
              <a:t>Atelier #1 - Introduction à la classification d'images en apprentissage profond</a:t>
            </a:r>
            <a:endParaRPr lang="en-CA" sz="2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F8EB60-0BE3-4998-98A4-851AB4996B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A"/>
              <a:t>Apprentissage profond avec TensorFlow et Keras</a:t>
            </a:r>
            <a:endParaRPr lang="fr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F77E27-A0D9-40FA-8CEA-584FC86B3A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CA"/>
              <a:t>R à Québec 2019 - </a:t>
            </a:r>
            <a:fld id="{17691291-5BAF-4E30-913B-94D8A91E1AFE}" type="slidenum">
              <a:rPr lang="en-CA" smtClean="0"/>
              <a:pPr/>
              <a:t>19</a:t>
            </a:fld>
            <a:endParaRPr lang="en-CA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EC61A68B-520D-42A1-AD05-C319180589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4662" y="1327610"/>
            <a:ext cx="5787593" cy="4351338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CA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Classification </a:t>
            </a:r>
            <a:r>
              <a:rPr lang="en-CA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d’images</a:t>
            </a:r>
            <a:r>
              <a:rPr lang="en-CA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de </a:t>
            </a:r>
            <a:r>
              <a:rPr lang="en-CA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vêtements</a:t>
            </a:r>
            <a:r>
              <a:rPr lang="en-CA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du </a:t>
            </a:r>
            <a:r>
              <a:rPr lang="en-CA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jeu</a:t>
            </a:r>
            <a:r>
              <a:rPr lang="en-CA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de </a:t>
            </a:r>
            <a:r>
              <a:rPr lang="en-CA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données</a:t>
            </a:r>
            <a:r>
              <a:rPr lang="en-CA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Fashion MNIST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endParaRPr lang="en-CA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CA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Chargement</a:t>
            </a:r>
            <a:r>
              <a:rPr lang="en-CA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de TensorFlow/</a:t>
            </a:r>
            <a:r>
              <a:rPr lang="en-CA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Keras</a:t>
            </a:r>
            <a:endParaRPr lang="en-CA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endParaRPr lang="en-CA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CA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Structure d’un programme </a:t>
            </a:r>
            <a:r>
              <a:rPr lang="en-CA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d’apprentissage</a:t>
            </a:r>
            <a:r>
              <a:rPr lang="en-CA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CA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profond</a:t>
            </a:r>
            <a:endParaRPr lang="en-CA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endParaRPr lang="en-CA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CA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Réseaux</a:t>
            </a:r>
            <a:r>
              <a:rPr lang="en-CA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de neurones </a:t>
            </a:r>
            <a:r>
              <a:rPr lang="en-CA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pleinement</a:t>
            </a:r>
            <a:r>
              <a:rPr lang="en-CA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CA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connectés</a:t>
            </a:r>
            <a:r>
              <a:rPr lang="en-CA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(MLP)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endParaRPr lang="en-CA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CA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Notion de </a:t>
            </a:r>
            <a:r>
              <a:rPr lang="en-CA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surapprentissage</a:t>
            </a:r>
            <a:endParaRPr lang="en-CA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Picture 4" descr="RÃ©sultats de recherche d'images pour Â«Â fashion mnistÂ Â»">
            <a:extLst>
              <a:ext uri="{FF2B5EF4-FFF2-40B4-BE49-F238E27FC236}">
                <a16:creationId xmlns:a16="http://schemas.microsoft.com/office/drawing/2014/main" id="{EE9ED1B2-411D-4882-B428-036796811A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0578" y="1356144"/>
            <a:ext cx="4145711" cy="4145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755217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8BAD4D-85A0-4C9A-B0EC-2CDA5D2B61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Programme (</a:t>
            </a:r>
            <a:r>
              <a:rPr lang="en-CA" dirty="0" err="1"/>
              <a:t>matin</a:t>
            </a:r>
            <a:r>
              <a:rPr lang="en-CA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971682-DE82-42BF-9B35-ED567A46D8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7D1075-9555-4757-922E-B86EC32B7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A"/>
              <a:t>Apprentissage profond avec TensorFlow et Keras</a:t>
            </a:r>
            <a:endParaRPr lang="fr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99A52C-86C5-4C72-81AB-BC0716A01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CA"/>
              <a:t>R à Québec 2019 - </a:t>
            </a:r>
            <a:fld id="{17691291-5BAF-4E30-913B-94D8A91E1AFE}" type="slidenum">
              <a:rPr lang="en-CA" smtClean="0"/>
              <a:pPr/>
              <a:t>2</a:t>
            </a:fld>
            <a:endParaRPr lang="en-CA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A11F300-E73B-42A3-B703-F18FD3D261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5089408"/>
              </p:ext>
            </p:extLst>
          </p:nvPr>
        </p:nvGraphicFramePr>
        <p:xfrm>
          <a:off x="474133" y="1825625"/>
          <a:ext cx="11175323" cy="3313305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436221">
                  <a:extLst>
                    <a:ext uri="{9D8B030D-6E8A-4147-A177-3AD203B41FA5}">
                      <a16:colId xmlns:a16="http://schemas.microsoft.com/office/drawing/2014/main" val="3948504841"/>
                    </a:ext>
                  </a:extLst>
                </a:gridCol>
                <a:gridCol w="8739102">
                  <a:extLst>
                    <a:ext uri="{9D8B030D-6E8A-4147-A177-3AD203B41FA5}">
                      <a16:colId xmlns:a16="http://schemas.microsoft.com/office/drawing/2014/main" val="1395790908"/>
                    </a:ext>
                  </a:extLst>
                </a:gridCol>
              </a:tblGrid>
              <a:tr h="662661">
                <a:tc>
                  <a:txBody>
                    <a:bodyPr/>
                    <a:lstStyle/>
                    <a:p>
                      <a:r>
                        <a:rPr lang="en-CA" dirty="0"/>
                        <a:t>8h30 à 9h00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Mot de bienvenue et présentation de l’atelier</a:t>
                      </a:r>
                      <a:endParaRPr lang="en-CA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1989636"/>
                  </a:ext>
                </a:extLst>
              </a:tr>
              <a:tr h="662661">
                <a:tc>
                  <a:txBody>
                    <a:bodyPr/>
                    <a:lstStyle/>
                    <a:p>
                      <a:r>
                        <a:rPr lang="fr-FR" dirty="0"/>
                        <a:t>9h00 à 10h00</a:t>
                      </a:r>
                      <a:endParaRPr lang="en-CA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b="1" dirty="0"/>
                        <a:t>Atelier no.1 </a:t>
                      </a:r>
                      <a:r>
                        <a:rPr lang="fr-FR" dirty="0"/>
                        <a:t>- Introduction à l'apprentissage profond avec </a:t>
                      </a:r>
                      <a:r>
                        <a:rPr lang="fr-FR" dirty="0" err="1"/>
                        <a:t>TensorFlow</a:t>
                      </a:r>
                      <a:endParaRPr lang="en-CA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76413406"/>
                  </a:ext>
                </a:extLst>
              </a:tr>
              <a:tr h="662661">
                <a:tc gridSpan="2">
                  <a:txBody>
                    <a:bodyPr/>
                    <a:lstStyle/>
                    <a:p>
                      <a:pPr algn="l"/>
                      <a:r>
                        <a:rPr lang="en-CA" i="1" dirty="0"/>
                        <a:t>pause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2778330"/>
                  </a:ext>
                </a:extLst>
              </a:tr>
              <a:tr h="662661">
                <a:tc>
                  <a:txBody>
                    <a:bodyPr/>
                    <a:lstStyle/>
                    <a:p>
                      <a:r>
                        <a:rPr lang="en-CA" dirty="0"/>
                        <a:t>10h30 à 10h45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/>
                        <a:t>Survol de </a:t>
                      </a:r>
                      <a:r>
                        <a:rPr lang="fr-FR" dirty="0" err="1"/>
                        <a:t>Tensorboard</a:t>
                      </a:r>
                      <a:endParaRPr lang="fr-FR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31810719"/>
                  </a:ext>
                </a:extLst>
              </a:tr>
              <a:tr h="662661">
                <a:tc>
                  <a:txBody>
                    <a:bodyPr/>
                    <a:lstStyle/>
                    <a:p>
                      <a:r>
                        <a:rPr lang="fr-FR" dirty="0"/>
                        <a:t>10h45 à 12h00 </a:t>
                      </a:r>
                      <a:endParaRPr lang="en-CA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b="1" dirty="0"/>
                        <a:t>Atelier no. 2 </a:t>
                      </a:r>
                      <a:r>
                        <a:rPr lang="fr-FR" dirty="0"/>
                        <a:t>- Mise en œuvre de réseaux convolutifs</a:t>
                      </a:r>
                      <a:endParaRPr lang="en-CA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131238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67453622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8003C5-450A-4C6B-83B0-4BE27F49B47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dirty="0" err="1"/>
              <a:t>Tous</a:t>
            </a:r>
            <a:r>
              <a:rPr lang="en-CA" dirty="0"/>
              <a:t> à </a:t>
            </a:r>
            <a:r>
              <a:rPr lang="en-CA" dirty="0" err="1"/>
              <a:t>vos</a:t>
            </a:r>
            <a:r>
              <a:rPr lang="en-CA" dirty="0"/>
              <a:t> VMs 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7ECFD1-0EA7-4379-97F7-9A66A29C0DB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4789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8A1F8C-83EA-440D-B6A9-C09F9D2F5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2400" dirty="0"/>
              <a:t>Atelier #2 - </a:t>
            </a:r>
            <a:r>
              <a:rPr lang="fr-FR" sz="2400" dirty="0"/>
              <a:t>Introduction aux réseaux convolutifs</a:t>
            </a:r>
            <a:endParaRPr lang="en-CA" sz="2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4FC456-0F24-4E93-BC39-FE16CDED31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A"/>
              <a:t>Apprentissage profond avec TensorFlow et Keras</a:t>
            </a:r>
            <a:endParaRPr lang="fr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3405C2-B425-4965-8881-AC9B65B1D7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CA"/>
              <a:t>R à Québec 2019 - </a:t>
            </a:r>
            <a:fld id="{17691291-5BAF-4E30-913B-94D8A91E1AFE}" type="slidenum">
              <a:rPr lang="en-CA" smtClean="0"/>
              <a:pPr/>
              <a:t>21</a:t>
            </a:fld>
            <a:endParaRPr lang="en-CA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CD92DC6F-7526-44EC-BD15-67684CEDC143}"/>
              </a:ext>
            </a:extLst>
          </p:cNvPr>
          <p:cNvSpPr txBox="1">
            <a:spLocks/>
          </p:cNvSpPr>
          <p:nvPr/>
        </p:nvSpPr>
        <p:spPr>
          <a:xfrm>
            <a:off x="384782" y="1251285"/>
            <a:ext cx="5496253" cy="490381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CA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Light" panose="02000000000000000000" pitchFamily="2" charset="0"/>
              </a:rPr>
              <a:t>Classification </a:t>
            </a:r>
            <a:r>
              <a:rPr lang="en-CA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Roboto Light" panose="02000000000000000000" pitchFamily="2" charset="0"/>
              </a:rPr>
              <a:t>d’images</a:t>
            </a:r>
            <a:r>
              <a:rPr lang="en-CA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Light" panose="02000000000000000000" pitchFamily="2" charset="0"/>
              </a:rPr>
              <a:t> à </a:t>
            </a:r>
            <a:r>
              <a:rPr lang="en-CA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Roboto Light" panose="02000000000000000000" pitchFamily="2" charset="0"/>
              </a:rPr>
              <a:t>l’aide</a:t>
            </a:r>
            <a:r>
              <a:rPr lang="en-CA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Light" panose="02000000000000000000" pitchFamily="2" charset="0"/>
              </a:rPr>
              <a:t> de </a:t>
            </a:r>
            <a:r>
              <a:rPr lang="en-CA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Roboto Light" panose="02000000000000000000" pitchFamily="2" charset="0"/>
              </a:rPr>
              <a:t>réseaux</a:t>
            </a:r>
            <a:r>
              <a:rPr lang="en-CA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Light" panose="02000000000000000000" pitchFamily="2" charset="0"/>
              </a:rPr>
              <a:t> </a:t>
            </a:r>
            <a:r>
              <a:rPr lang="en-CA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Roboto Light" panose="02000000000000000000" pitchFamily="2" charset="0"/>
              </a:rPr>
              <a:t>convolutifs</a:t>
            </a:r>
            <a:r>
              <a:rPr lang="en-CA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Light" panose="02000000000000000000" pitchFamily="2" charset="0"/>
              </a:rPr>
              <a:t> (Fashion MNIST)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CA" sz="1800" dirty="0">
              <a:solidFill>
                <a:schemeClr val="tx1">
                  <a:lumMod val="65000"/>
                  <a:lumOff val="35000"/>
                </a:schemeClr>
              </a:solidFill>
              <a:latin typeface="Roboto Light" panose="02000000000000000000" pitchFamily="2" charset="0"/>
            </a:endParaRP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CA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Light" panose="02000000000000000000" pitchFamily="2" charset="0"/>
              </a:rPr>
              <a:t>Principe de la convolution </a:t>
            </a:r>
            <a:r>
              <a:rPr lang="en-CA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Roboto Light" panose="02000000000000000000" pitchFamily="2" charset="0"/>
              </a:rPr>
              <a:t>en</a:t>
            </a:r>
            <a:r>
              <a:rPr lang="en-CA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Light" panose="02000000000000000000" pitchFamily="2" charset="0"/>
              </a:rPr>
              <a:t> </a:t>
            </a:r>
            <a:r>
              <a:rPr lang="en-CA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Roboto Light" panose="02000000000000000000" pitchFamily="2" charset="0"/>
              </a:rPr>
              <a:t>apprentissage</a:t>
            </a:r>
            <a:r>
              <a:rPr lang="en-CA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Light" panose="02000000000000000000" pitchFamily="2" charset="0"/>
              </a:rPr>
              <a:t> </a:t>
            </a:r>
            <a:r>
              <a:rPr lang="en-CA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Roboto Light" panose="02000000000000000000" pitchFamily="2" charset="0"/>
              </a:rPr>
              <a:t>profond</a:t>
            </a:r>
            <a:endParaRPr lang="en-CA" sz="1800" dirty="0">
              <a:solidFill>
                <a:schemeClr val="tx1">
                  <a:lumMod val="65000"/>
                  <a:lumOff val="35000"/>
                </a:schemeClr>
              </a:solidFill>
              <a:latin typeface="Roboto Light" panose="02000000000000000000" pitchFamily="2" charset="0"/>
            </a:endParaRP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CA" sz="1800" dirty="0">
              <a:solidFill>
                <a:schemeClr val="tx1">
                  <a:lumMod val="65000"/>
                  <a:lumOff val="35000"/>
                </a:schemeClr>
              </a:solidFill>
              <a:latin typeface="Roboto Light" panose="02000000000000000000" pitchFamily="2" charset="0"/>
            </a:endParaRP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CA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Light" panose="02000000000000000000" pitchFamily="2" charset="0"/>
              </a:rPr>
              <a:t>Normalisation de batch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CA" sz="1800" dirty="0">
              <a:solidFill>
                <a:schemeClr val="tx1">
                  <a:lumMod val="65000"/>
                  <a:lumOff val="35000"/>
                </a:schemeClr>
              </a:solidFill>
              <a:latin typeface="Roboto Light" panose="02000000000000000000" pitchFamily="2" charset="0"/>
            </a:endParaRP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CA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Roboto Light" panose="02000000000000000000" pitchFamily="2" charset="0"/>
              </a:rPr>
              <a:t>Régularisation</a:t>
            </a:r>
            <a:r>
              <a:rPr lang="en-CA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Light" panose="02000000000000000000" pitchFamily="2" charset="0"/>
              </a:rPr>
              <a:t> de type dropout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CA" sz="1800" dirty="0">
              <a:solidFill>
                <a:schemeClr val="tx1">
                  <a:lumMod val="65000"/>
                  <a:lumOff val="35000"/>
                </a:schemeClr>
              </a:solidFill>
              <a:latin typeface="Roboto Light" panose="02000000000000000000" pitchFamily="2" charset="0"/>
            </a:endParaRP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CA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Roboto Light" panose="02000000000000000000" pitchFamily="2" charset="0"/>
              </a:rPr>
              <a:t>Callbacks</a:t>
            </a:r>
            <a:endParaRPr lang="en-CA" sz="1800" dirty="0">
              <a:solidFill>
                <a:schemeClr val="tx1">
                  <a:lumMod val="65000"/>
                  <a:lumOff val="35000"/>
                </a:schemeClr>
              </a:solidFill>
              <a:latin typeface="Roboto Light" panose="02000000000000000000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A58880F-4DD2-42B3-970F-EB58DFF50B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1451" y="1333500"/>
            <a:ext cx="4229100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042816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5C9D5-E2E4-4C5F-BFBC-188C0326C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2400" dirty="0"/>
              <a:t>Atelier #3 - Classification et analyse de </a:t>
            </a:r>
            <a:r>
              <a:rPr lang="en-CA" sz="2400" dirty="0" err="1"/>
              <a:t>textes</a:t>
            </a:r>
            <a:endParaRPr lang="en-CA" sz="2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9C3AFE-7538-4E94-9425-AF67C72CB9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A"/>
              <a:t>Apprentissage profond avec TensorFlow et Keras</a:t>
            </a:r>
            <a:endParaRPr lang="fr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2D9423-B9A3-4140-8A30-8D523865B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CA"/>
              <a:t>R à Québec 2019 - </a:t>
            </a:r>
            <a:fld id="{17691291-5BAF-4E30-913B-94D8A91E1AFE}" type="slidenum">
              <a:rPr lang="en-CA" smtClean="0"/>
              <a:pPr/>
              <a:t>22</a:t>
            </a:fld>
            <a:endParaRPr lang="en-CA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CFD2E64-5171-47AD-9593-90ABF2A20678}"/>
              </a:ext>
            </a:extLst>
          </p:cNvPr>
          <p:cNvSpPr txBox="1">
            <a:spLocks/>
          </p:cNvSpPr>
          <p:nvPr/>
        </p:nvSpPr>
        <p:spPr>
          <a:xfrm>
            <a:off x="474662" y="1327610"/>
            <a:ext cx="532937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CA" sz="18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Catégorisation</a:t>
            </a:r>
            <a:r>
              <a:rPr lang="en-CA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de </a:t>
            </a:r>
            <a:r>
              <a:rPr lang="en-CA" sz="18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texte</a:t>
            </a:r>
            <a:r>
              <a:rPr lang="en-CA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(Reuters)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CA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MLP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CA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CA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Analyse de sentiments (IMDb)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CA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Réseaux</a:t>
            </a:r>
            <a:r>
              <a:rPr lang="en-CA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CA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récurrents</a:t>
            </a:r>
            <a:endParaRPr lang="en-CA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CA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CA" sz="18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Mécanismes</a:t>
            </a:r>
            <a:r>
              <a:rPr lang="en-CA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CA" sz="18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d’attention</a:t>
            </a:r>
            <a:endParaRPr lang="en-CA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endParaRPr lang="en-CA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Speech Bubble: Oval 6">
            <a:extLst>
              <a:ext uri="{FF2B5EF4-FFF2-40B4-BE49-F238E27FC236}">
                <a16:creationId xmlns:a16="http://schemas.microsoft.com/office/drawing/2014/main" id="{DCB2887E-803D-409F-9A73-3F9756640164}"/>
              </a:ext>
            </a:extLst>
          </p:cNvPr>
          <p:cNvSpPr/>
          <p:nvPr/>
        </p:nvSpPr>
        <p:spPr>
          <a:xfrm>
            <a:off x="4792796" y="2135199"/>
            <a:ext cx="5642963" cy="1102086"/>
          </a:xfrm>
          <a:prstGeom prst="wedgeEllipseCallout">
            <a:avLst>
              <a:gd name="adj1" fmla="val 45690"/>
              <a:gd name="adj2" fmla="val -83279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A" sz="1200" dirty="0"/>
              <a:t>Don't get me wrong, the movie was great, but would I watch it a second time? Probably not - until the DVD comes out. I've seen infinity war at least 5 times, and it's one of my favorite films.</a:t>
            </a:r>
          </a:p>
        </p:txBody>
      </p:sp>
      <p:sp>
        <p:nvSpPr>
          <p:cNvPr id="8" name="Speech Bubble: Oval 7">
            <a:extLst>
              <a:ext uri="{FF2B5EF4-FFF2-40B4-BE49-F238E27FC236}">
                <a16:creationId xmlns:a16="http://schemas.microsoft.com/office/drawing/2014/main" id="{B3AE9FCD-F9A1-41EA-8227-B29B1751111C}"/>
              </a:ext>
            </a:extLst>
          </p:cNvPr>
          <p:cNvSpPr/>
          <p:nvPr/>
        </p:nvSpPr>
        <p:spPr>
          <a:xfrm>
            <a:off x="1924394" y="4800845"/>
            <a:ext cx="5245314" cy="945003"/>
          </a:xfrm>
          <a:prstGeom prst="wedgeEllipseCallout">
            <a:avLst>
              <a:gd name="adj1" fmla="val 4964"/>
              <a:gd name="adj2" fmla="val -62674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A" sz="1200" dirty="0"/>
              <a:t>Unfortunately I think it doesn't follow the comic book at all because they wanted some kind of closure of the story.</a:t>
            </a:r>
            <a:endParaRPr lang="en-CA" sz="1000" dirty="0"/>
          </a:p>
        </p:txBody>
      </p:sp>
      <p:sp>
        <p:nvSpPr>
          <p:cNvPr id="9" name="Speech Bubble: Oval 8">
            <a:extLst>
              <a:ext uri="{FF2B5EF4-FFF2-40B4-BE49-F238E27FC236}">
                <a16:creationId xmlns:a16="http://schemas.microsoft.com/office/drawing/2014/main" id="{4EB5908E-F8FA-4CBA-914F-864D080874D3}"/>
              </a:ext>
            </a:extLst>
          </p:cNvPr>
          <p:cNvSpPr/>
          <p:nvPr/>
        </p:nvSpPr>
        <p:spPr>
          <a:xfrm>
            <a:off x="6659684" y="3371085"/>
            <a:ext cx="5271059" cy="1102086"/>
          </a:xfrm>
          <a:prstGeom prst="wedgeEllipseCallout">
            <a:avLst>
              <a:gd name="adj1" fmla="val 4036"/>
              <a:gd name="adj2" fmla="val 79324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CA" sz="1200" dirty="0"/>
              <a:t>Absolute perfection end game !! Good acting performance to all the characters. Great </a:t>
            </a:r>
            <a:r>
              <a:rPr lang="en-CA" sz="1200" dirty="0" err="1"/>
              <a:t>cgi's</a:t>
            </a:r>
            <a:r>
              <a:rPr lang="en-CA" sz="1200" dirty="0"/>
              <a:t>. Truly epic &amp; perfect ending to a long journey of marvel movie. Go see it you wont regret it !! Perfection Marvel Endgame !!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F1A71FB-B35E-4832-9B82-C13884F89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4285" y="4893165"/>
            <a:ext cx="1144003" cy="119422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C4B62E4-8EED-4BB9-881C-FBC7151B7B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09414" y="966613"/>
            <a:ext cx="1144003" cy="133467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6E0A1C1-8D79-49DA-B52D-E00A454A4E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1046" y="3190559"/>
            <a:ext cx="1144003" cy="1300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977140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F585A-B2CC-4DC7-921A-5BCBB99F5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2400" dirty="0"/>
              <a:t>Atelier #3 – </a:t>
            </a:r>
            <a:r>
              <a:rPr lang="en-CA" sz="2400" dirty="0" err="1"/>
              <a:t>Comprendre</a:t>
            </a:r>
            <a:r>
              <a:rPr lang="en-CA" sz="2400" dirty="0"/>
              <a:t> la </a:t>
            </a:r>
            <a:r>
              <a:rPr lang="en-CA" sz="2400" dirty="0" err="1"/>
              <a:t>forêt</a:t>
            </a:r>
            <a:r>
              <a:rPr lang="en-CA" sz="2400" dirty="0"/>
              <a:t> </a:t>
            </a:r>
            <a:r>
              <a:rPr lang="en-CA" sz="2400" dirty="0" err="1"/>
              <a:t>amazonienne</a:t>
            </a:r>
            <a:r>
              <a:rPr lang="en-CA" sz="2400" dirty="0"/>
              <a:t> (</a:t>
            </a:r>
            <a:r>
              <a:rPr lang="en-CA" sz="2400" dirty="0" err="1"/>
              <a:t>compétition</a:t>
            </a:r>
            <a:r>
              <a:rPr lang="en-CA" sz="2400" dirty="0"/>
              <a:t> Kaggle)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7ACA92-0E13-4173-A5AE-3EEE8DB5DB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A"/>
              <a:t>Apprentissage profond avec TensorFlow et Keras</a:t>
            </a:r>
            <a:endParaRPr lang="fr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8B3F4D-3BEA-4783-A1D5-1EFEA7CEA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CA"/>
              <a:t>R à Québec 2019 - </a:t>
            </a:r>
            <a:fld id="{17691291-5BAF-4E30-913B-94D8A91E1AFE}" type="slidenum">
              <a:rPr lang="en-CA" smtClean="0"/>
              <a:pPr/>
              <a:t>23</a:t>
            </a:fld>
            <a:endParaRPr lang="en-CA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EA64681B-529C-49FD-985A-277619459C2E}"/>
              </a:ext>
            </a:extLst>
          </p:cNvPr>
          <p:cNvSpPr txBox="1">
            <a:spLocks/>
          </p:cNvSpPr>
          <p:nvPr/>
        </p:nvSpPr>
        <p:spPr>
          <a:xfrm>
            <a:off x="372533" y="1794934"/>
            <a:ext cx="3916892" cy="406611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CA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Light" panose="02000000000000000000" pitchFamily="2" charset="0"/>
              </a:rPr>
              <a:t>Classification </a:t>
            </a:r>
            <a:r>
              <a:rPr lang="en-CA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Roboto Light" panose="02000000000000000000" pitchFamily="2" charset="0"/>
              </a:rPr>
              <a:t>d’images</a:t>
            </a:r>
            <a:r>
              <a:rPr lang="en-CA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Light" panose="02000000000000000000" pitchFamily="2" charset="0"/>
              </a:rPr>
              <a:t> à </a:t>
            </a:r>
            <a:r>
              <a:rPr lang="en-CA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Roboto Light" panose="02000000000000000000" pitchFamily="2" charset="0"/>
              </a:rPr>
              <a:t>catégories</a:t>
            </a:r>
            <a:r>
              <a:rPr lang="en-CA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Light" panose="02000000000000000000" pitchFamily="2" charset="0"/>
              </a:rPr>
              <a:t> multiples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CA" sz="1800" dirty="0">
              <a:solidFill>
                <a:schemeClr val="tx1">
                  <a:lumMod val="65000"/>
                  <a:lumOff val="35000"/>
                </a:schemeClr>
              </a:solidFill>
              <a:latin typeface="Roboto Light" panose="02000000000000000000" pitchFamily="2" charset="0"/>
            </a:endParaRP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CA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Light" panose="02000000000000000000" pitchFamily="2" charset="0"/>
              </a:rPr>
              <a:t>Technique: </a:t>
            </a:r>
            <a:r>
              <a:rPr lang="en-CA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Roboto Light" panose="02000000000000000000" pitchFamily="2" charset="0"/>
              </a:rPr>
              <a:t>apprentissage</a:t>
            </a:r>
            <a:r>
              <a:rPr lang="en-CA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Light" panose="02000000000000000000" pitchFamily="2" charset="0"/>
              </a:rPr>
              <a:t> par </a:t>
            </a:r>
            <a:r>
              <a:rPr lang="en-CA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Roboto Light" panose="02000000000000000000" pitchFamily="2" charset="0"/>
              </a:rPr>
              <a:t>transfert</a:t>
            </a:r>
            <a:endParaRPr lang="en-CA" sz="1800" dirty="0">
              <a:solidFill>
                <a:schemeClr val="tx1">
                  <a:lumMod val="65000"/>
                  <a:lumOff val="35000"/>
                </a:schemeClr>
              </a:solidFill>
              <a:latin typeface="Roboto Light" panose="02000000000000000000" pitchFamily="2" charset="0"/>
            </a:endParaRP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en-CA" sz="1800" dirty="0">
              <a:solidFill>
                <a:schemeClr val="tx1">
                  <a:lumMod val="65000"/>
                  <a:lumOff val="35000"/>
                </a:schemeClr>
              </a:solidFill>
              <a:latin typeface="Roboto Light" panose="02000000000000000000" pitchFamily="2" charset="0"/>
            </a:endParaRP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CA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 Light" panose="02000000000000000000" pitchFamily="2" charset="0"/>
              </a:rPr>
              <a:t>Augmentation de </a:t>
            </a:r>
            <a:r>
              <a:rPr lang="en-CA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Roboto Light" panose="02000000000000000000" pitchFamily="2" charset="0"/>
              </a:rPr>
              <a:t>données</a:t>
            </a:r>
            <a:endParaRPr lang="en-CA" sz="1800" dirty="0">
              <a:solidFill>
                <a:schemeClr val="tx1">
                  <a:lumMod val="65000"/>
                  <a:lumOff val="35000"/>
                </a:schemeClr>
              </a:solidFill>
              <a:latin typeface="Roboto Light" panose="02000000000000000000" pitchFamily="2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51644E4-EC0A-4046-A5B7-3D618FD4A6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1225" y="1794934"/>
            <a:ext cx="6480688" cy="14317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4EFEEC-7C41-4546-97F1-738B993108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1225" y="3696085"/>
            <a:ext cx="6562702" cy="2231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485188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94167F-AF94-42C1-85D7-E075BE929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Fonctions</a:t>
            </a:r>
            <a:r>
              <a:rPr lang="en-CA" dirty="0"/>
              <a:t> </a:t>
            </a:r>
            <a:r>
              <a:rPr lang="en-CA" dirty="0" err="1"/>
              <a:t>d’activation</a:t>
            </a:r>
            <a:endParaRPr lang="en-CA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95CD16C-A434-4C35-9BF5-037E5D2BB8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1123" y="3842976"/>
            <a:ext cx="3429000" cy="2219325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EE2A78-8C67-4F72-9C57-54F324BC8A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A"/>
              <a:t>Apprentissage profond avec TensorFlow et Keras</a:t>
            </a:r>
            <a:endParaRPr lang="fr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DE573F-684F-4E44-AB39-8BC96309A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CA"/>
              <a:t>R à Québec 2019 - </a:t>
            </a:r>
            <a:fld id="{17691291-5BAF-4E30-913B-94D8A91E1AFE}" type="slidenum">
              <a:rPr lang="en-CA" smtClean="0"/>
              <a:pPr/>
              <a:t>24</a:t>
            </a:fld>
            <a:endParaRPr lang="en-CA" dirty="0"/>
          </a:p>
        </p:txBody>
      </p:sp>
      <p:pic>
        <p:nvPicPr>
          <p:cNvPr id="1026" name="Picture 2" descr="RÃ©sultats de recherche d'images pour Â«Â reluÂ Â»">
            <a:extLst>
              <a:ext uri="{FF2B5EF4-FFF2-40B4-BE49-F238E27FC236}">
                <a16:creationId xmlns:a16="http://schemas.microsoft.com/office/drawing/2014/main" id="{132395DE-A72B-4CE8-B046-AA9C6FA228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9495" y="1343202"/>
            <a:ext cx="6092318" cy="2773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Ã©sultats de recherche d'images pour Â«Â sigmoidÂ Â»">
            <a:extLst>
              <a:ext uri="{FF2B5EF4-FFF2-40B4-BE49-F238E27FC236}">
                <a16:creationId xmlns:a16="http://schemas.microsoft.com/office/drawing/2014/main" id="{074D9730-65EE-4D4B-A9A9-3B33E6B9F8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378" y="1325562"/>
            <a:ext cx="3255612" cy="2265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211D926-3F92-437C-ADE1-C7D5E9B36255}"/>
              </a:ext>
            </a:extLst>
          </p:cNvPr>
          <p:cNvSpPr txBox="1"/>
          <p:nvPr/>
        </p:nvSpPr>
        <p:spPr>
          <a:xfrm>
            <a:off x="591123" y="1393184"/>
            <a:ext cx="91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sigmoid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CA46AE-E463-4BE8-B342-BCFE71852E8E}"/>
              </a:ext>
            </a:extLst>
          </p:cNvPr>
          <p:cNvSpPr txBox="1"/>
          <p:nvPr/>
        </p:nvSpPr>
        <p:spPr>
          <a:xfrm>
            <a:off x="590598" y="3884738"/>
            <a:ext cx="613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tanh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8F82F4D-5F6C-4F25-A4F4-A723DD6C566F}"/>
              </a:ext>
            </a:extLst>
          </p:cNvPr>
          <p:cNvSpPr txBox="1"/>
          <p:nvPr/>
        </p:nvSpPr>
        <p:spPr>
          <a:xfrm>
            <a:off x="5049495" y="1315175"/>
            <a:ext cx="20930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ReLU</a:t>
            </a:r>
            <a:endParaRPr lang="en-CA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CA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Rectified Linear Unit</a:t>
            </a:r>
          </a:p>
        </p:txBody>
      </p:sp>
      <p:pic>
        <p:nvPicPr>
          <p:cNvPr id="1030" name="Picture 6" descr="RÃ©sultats de recherche d'images pour Â«Â leaky reluÂ Â»">
            <a:extLst>
              <a:ext uri="{FF2B5EF4-FFF2-40B4-BE49-F238E27FC236}">
                <a16:creationId xmlns:a16="http://schemas.microsoft.com/office/drawing/2014/main" id="{6E528E83-2F78-4E29-9460-6C4D84E34F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1154" y="4352110"/>
            <a:ext cx="3429000" cy="1836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6767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800247-71CB-4433-90E5-C3A0485EE6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/>
          <a:lstStyle/>
          <a:p>
            <a:r>
              <a:rPr lang="en-CA" dirty="0"/>
              <a:t>Descente de gradient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4E4C48-7791-401E-BFD9-AEB5AEA14D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CB6FCE-1B7A-45D6-BB40-7E49301760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A"/>
              <a:t>Apprentissage profond avec TensorFlow et Keras</a:t>
            </a:r>
            <a:endParaRPr lang="fr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5C5A4A-B1F2-431E-9434-6BD8B3708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CA"/>
              <a:t>R à Québec 2019 - </a:t>
            </a:r>
            <a:fld id="{17691291-5BAF-4E30-913B-94D8A91E1AFE}" type="slidenum">
              <a:rPr lang="en-CA" smtClean="0"/>
              <a:pPr/>
              <a:t>25</a:t>
            </a:fld>
            <a:endParaRPr lang="en-CA" dirty="0"/>
          </a:p>
        </p:txBody>
      </p:sp>
      <p:pic>
        <p:nvPicPr>
          <p:cNvPr id="4098" name="Picture 2" descr="RÃ©sultats de recherche d'images pour Â«Â batch gradient descentÂ Â»">
            <a:extLst>
              <a:ext uri="{FF2B5EF4-FFF2-40B4-BE49-F238E27FC236}">
                <a16:creationId xmlns:a16="http://schemas.microsoft.com/office/drawing/2014/main" id="{CD982B25-E19D-47A3-80D2-F1090F1277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257" y="1325563"/>
            <a:ext cx="864870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RÃ©sultats de recherche d'images pour Â«Â saddle point deep learningÂ Â»">
            <a:extLst>
              <a:ext uri="{FF2B5EF4-FFF2-40B4-BE49-F238E27FC236}">
                <a16:creationId xmlns:a16="http://schemas.microsoft.com/office/drawing/2014/main" id="{A5B2FB42-98DD-482D-BD2E-A26118F37D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9749" y="4025177"/>
            <a:ext cx="6634280" cy="1834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C019C1D-7933-4F74-9282-89CFACE2C9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47952" y="531523"/>
            <a:ext cx="2957320" cy="2102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4000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2089"/>
            <a:ext cx="12192000" cy="1325563"/>
          </a:xfrm>
        </p:spPr>
        <p:txBody>
          <a:bodyPr/>
          <a:lstStyle/>
          <a:p>
            <a:r>
              <a:rPr lang="en-CA" dirty="0" err="1"/>
              <a:t>Exemple</a:t>
            </a:r>
            <a:r>
              <a:rPr lang="en-CA" dirty="0"/>
              <a:t> d’un </a:t>
            </a:r>
            <a:r>
              <a:rPr lang="en-CA" dirty="0" err="1"/>
              <a:t>filtre</a:t>
            </a:r>
            <a:r>
              <a:rPr lang="en-CA" dirty="0"/>
              <a:t> </a:t>
            </a:r>
            <a:r>
              <a:rPr lang="en-CA" dirty="0" err="1"/>
              <a:t>en</a:t>
            </a:r>
            <a:r>
              <a:rPr lang="en-CA" dirty="0"/>
              <a:t> vision </a:t>
            </a:r>
            <a:r>
              <a:rPr lang="en-CA" dirty="0" err="1"/>
              <a:t>numérique</a:t>
            </a:r>
            <a:endParaRPr lang="fr-CA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A"/>
              <a:t>Convolutional Neural Networks</a:t>
            </a:r>
            <a:endParaRPr lang="fr-CA" dirty="0"/>
          </a:p>
        </p:txBody>
      </p:sp>
      <p:pic>
        <p:nvPicPr>
          <p:cNvPr id="3076" name="Picture 4" descr="Image result for lena edge detec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6622" y="2044786"/>
            <a:ext cx="2713408" cy="2713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Image result for lena image processi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8062" y="2044786"/>
            <a:ext cx="2713408" cy="2713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ZoneTexte 10"/>
              <p:cNvSpPr txBox="1"/>
              <p:nvPr/>
            </p:nvSpPr>
            <p:spPr>
              <a:xfrm>
                <a:off x="4451683" y="2704185"/>
                <a:ext cx="3214726" cy="13946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3200" b="0" i="1" smtClean="0">
                          <a:latin typeface="Cambria Math" panose="02040503050406030204" pitchFamily="18" charset="0"/>
                        </a:rPr>
                        <m:t>∗ </m:t>
                      </m:r>
                      <m:d>
                        <m:dPr>
                          <m:begChr m:val="["/>
                          <m:endChr m:val="]"/>
                          <m:ctrlPr>
                            <a:rPr lang="en-CA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CA" sz="32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CA" sz="32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CA" sz="32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sz="32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32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CA" sz="32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sz="32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sz="32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CA" sz="32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CA" sz="32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CA" sz="32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fr-CA" dirty="0"/>
              </a:p>
            </p:txBody>
          </p:sp>
        </mc:Choice>
        <mc:Fallback xmlns="">
          <p:sp>
            <p:nvSpPr>
              <p:cNvPr id="11" name="ZoneTexte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1683" y="2704185"/>
                <a:ext cx="3214726" cy="1394613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e 2"/>
          <p:cNvGrpSpPr/>
          <p:nvPr/>
        </p:nvGrpSpPr>
        <p:grpSpPr>
          <a:xfrm>
            <a:off x="2676372" y="3680267"/>
            <a:ext cx="3170195" cy="2454460"/>
            <a:chOff x="2676372" y="3680267"/>
            <a:chExt cx="3170195" cy="2454460"/>
          </a:xfrm>
        </p:grpSpPr>
        <p:pic>
          <p:nvPicPr>
            <p:cNvPr id="14" name="Image 1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61470" y="3680267"/>
              <a:ext cx="585267" cy="186553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" name="Image 1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676372" y="5488495"/>
              <a:ext cx="3170195" cy="646232"/>
            </a:xfrm>
            <a:prstGeom prst="rect">
              <a:avLst/>
            </a:prstGeom>
          </p:spPr>
        </p:pic>
      </p:grp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E3AC54-48BF-4A8A-8A85-5850B1C51B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91291-5BAF-4E30-913B-94D8A91E1AFE}" type="slidenum">
              <a:rPr lang="fr-CA" smtClean="0"/>
              <a:t>26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957118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Apprendre</a:t>
            </a:r>
            <a:r>
              <a:rPr lang="en-CA" dirty="0"/>
              <a:t> des </a:t>
            </a:r>
            <a:r>
              <a:rPr lang="en-CA" dirty="0" err="1"/>
              <a:t>représentations</a:t>
            </a:r>
            <a:endParaRPr lang="fr-CA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36875" y="2453481"/>
            <a:ext cx="6343650" cy="3095625"/>
          </a:xfrm>
          <a:prstGeom prst="rect">
            <a:avLst/>
          </a:prstGeom>
        </p:spPr>
      </p:pic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A"/>
              <a:t>Convolutional Neural Networks</a:t>
            </a:r>
            <a:endParaRPr lang="fr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48102D-416F-40E1-8143-27E8E1ACB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91291-5BAF-4E30-913B-94D8A91E1AFE}" type="slidenum">
              <a:rPr lang="fr-CA" smtClean="0"/>
              <a:t>27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081818079"/>
      </p:ext>
    </p:extLst>
  </p:cSld>
  <p:clrMapOvr>
    <a:masterClrMapping/>
  </p:clrMapOvr>
  <p:transition spd="slow">
    <p:push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Apprendre</a:t>
            </a:r>
            <a:r>
              <a:rPr lang="en-CA" dirty="0"/>
              <a:t> des </a:t>
            </a:r>
            <a:r>
              <a:rPr lang="en-CA" dirty="0" err="1"/>
              <a:t>représentations</a:t>
            </a:r>
            <a:endParaRPr lang="fr-CA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51050" y="2496344"/>
            <a:ext cx="8115300" cy="3009900"/>
          </a:xfrm>
          <a:prstGeom prst="rect">
            <a:avLst/>
          </a:prstGeom>
        </p:spPr>
      </p:pic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A"/>
              <a:t>Convolutional Neural Networks</a:t>
            </a:r>
            <a:endParaRPr lang="fr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CDB4AD-F432-4357-A3B8-771A8CE91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91291-5BAF-4E30-913B-94D8A91E1AFE}" type="slidenum">
              <a:rPr lang="fr-CA" smtClean="0"/>
              <a:t>28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472469387"/>
      </p:ext>
    </p:extLst>
  </p:cSld>
  <p:clrMapOvr>
    <a:masterClrMapping/>
  </p:clrMapOvr>
  <p:transition spd="slow">
    <p:push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Apprendre</a:t>
            </a:r>
            <a:r>
              <a:rPr lang="en-CA" dirty="0"/>
              <a:t> des </a:t>
            </a:r>
            <a:r>
              <a:rPr lang="en-CA" dirty="0" err="1"/>
              <a:t>représentations</a:t>
            </a:r>
            <a:endParaRPr lang="fr-CA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33502" y="1825625"/>
            <a:ext cx="7150396" cy="4351338"/>
          </a:xfrm>
          <a:prstGeom prst="rect">
            <a:avLst/>
          </a:prstGeom>
        </p:spPr>
      </p:pic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A"/>
              <a:t>Convolutional Neural Networks</a:t>
            </a:r>
            <a:endParaRPr lang="fr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970C8F-E57B-490D-B9AF-F2201FBA3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91291-5BAF-4E30-913B-94D8A91E1AFE}" type="slidenum">
              <a:rPr lang="fr-CA" smtClean="0"/>
              <a:t>29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453474362"/>
      </p:ext>
    </p:extLst>
  </p:cSld>
  <p:clrMapOvr>
    <a:masterClrMapping/>
  </p:clrMapOvr>
  <p:transition spd="slow">
    <p:push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19CE29-E709-4C41-B0F0-A0883B9B2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Programme (après-midi)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89CFEA-1FA9-481C-860F-16E0530129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1D791B-3FCD-4691-B6EE-FD43EAFA4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A"/>
              <a:t>Apprentissage profond avec TensorFlow et Keras</a:t>
            </a:r>
            <a:endParaRPr lang="fr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59F7BC-A177-4239-AFE0-9C26A2B64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CA"/>
              <a:t>R à Québec 2019 - </a:t>
            </a:r>
            <a:fld id="{17691291-5BAF-4E30-913B-94D8A91E1AFE}" type="slidenum">
              <a:rPr lang="en-CA" smtClean="0"/>
              <a:pPr/>
              <a:t>3</a:t>
            </a:fld>
            <a:endParaRPr lang="en-CA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200FBF4-48C8-4C49-885D-837380069F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4004502"/>
              </p:ext>
            </p:extLst>
          </p:nvPr>
        </p:nvGraphicFramePr>
        <p:xfrm>
          <a:off x="474133" y="1825624"/>
          <a:ext cx="11269134" cy="332244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456671">
                  <a:extLst>
                    <a:ext uri="{9D8B030D-6E8A-4147-A177-3AD203B41FA5}">
                      <a16:colId xmlns:a16="http://schemas.microsoft.com/office/drawing/2014/main" val="1751900624"/>
                    </a:ext>
                  </a:extLst>
                </a:gridCol>
                <a:gridCol w="8812463">
                  <a:extLst>
                    <a:ext uri="{9D8B030D-6E8A-4147-A177-3AD203B41FA5}">
                      <a16:colId xmlns:a16="http://schemas.microsoft.com/office/drawing/2014/main" val="2232719515"/>
                    </a:ext>
                  </a:extLst>
                </a:gridCol>
              </a:tblGrid>
              <a:tr h="637422">
                <a:tc>
                  <a:txBody>
                    <a:bodyPr/>
                    <a:lstStyle/>
                    <a:p>
                      <a:r>
                        <a:rPr lang="fr-FR" dirty="0"/>
                        <a:t>13h30 à 14h30 </a:t>
                      </a:r>
                      <a:endParaRPr lang="en-CA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b="1" dirty="0"/>
                        <a:t>Atelier no. 3 </a:t>
                      </a:r>
                      <a:r>
                        <a:rPr lang="fr-FR" dirty="0"/>
                        <a:t>- Classification et analyse de texte</a:t>
                      </a:r>
                      <a:endParaRPr lang="en-CA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93881520"/>
                  </a:ext>
                </a:extLst>
              </a:tr>
              <a:tr h="671256">
                <a:tc>
                  <a:txBody>
                    <a:bodyPr/>
                    <a:lstStyle/>
                    <a:p>
                      <a:r>
                        <a:rPr lang="fr-FR" dirty="0"/>
                        <a:t>14h30 à 15h00 </a:t>
                      </a:r>
                      <a:endParaRPr lang="en-CA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Aperçu du mode d'exécution stricte (</a:t>
                      </a:r>
                      <a:r>
                        <a:rPr lang="fr-FR" dirty="0" err="1"/>
                        <a:t>Eager</a:t>
                      </a:r>
                      <a:r>
                        <a:rPr lang="fr-FR" dirty="0"/>
                        <a:t> </a:t>
                      </a:r>
                      <a:r>
                        <a:rPr lang="fr-FR" dirty="0" err="1"/>
                        <a:t>Execution</a:t>
                      </a:r>
                      <a:r>
                        <a:rPr lang="fr-FR" dirty="0"/>
                        <a:t>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51199713"/>
                  </a:ext>
                </a:extLst>
              </a:tr>
              <a:tr h="671256">
                <a:tc gridSpan="2">
                  <a:txBody>
                    <a:bodyPr/>
                    <a:lstStyle/>
                    <a:p>
                      <a:pPr algn="l"/>
                      <a:r>
                        <a:rPr lang="en-CA" i="1" dirty="0"/>
                        <a:t>pause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7493311"/>
                  </a:ext>
                </a:extLst>
              </a:tr>
              <a:tr h="671256">
                <a:tc>
                  <a:txBody>
                    <a:bodyPr/>
                    <a:lstStyle/>
                    <a:p>
                      <a:r>
                        <a:rPr lang="fr-FR" dirty="0"/>
                        <a:t>15h30 à 17h00</a:t>
                      </a:r>
                      <a:endParaRPr lang="en-CA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b="1" dirty="0"/>
                        <a:t>Atelier no. 4 </a:t>
                      </a:r>
                      <a:r>
                        <a:rPr lang="fr-FR" dirty="0"/>
                        <a:t>- Apprentissage par transfert sur le jeu de données d'une compétition </a:t>
                      </a:r>
                      <a:r>
                        <a:rPr lang="fr-FR" dirty="0" err="1"/>
                        <a:t>Kaggle</a:t>
                      </a:r>
                      <a:endParaRPr lang="fr-FR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0129189"/>
                  </a:ext>
                </a:extLst>
              </a:tr>
              <a:tr h="671256">
                <a:tc>
                  <a:txBody>
                    <a:bodyPr/>
                    <a:lstStyle/>
                    <a:p>
                      <a:r>
                        <a:rPr lang="en-CA" dirty="0"/>
                        <a:t>17h00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Fin de l’atelier</a:t>
                      </a:r>
                      <a:endParaRPr lang="en-CA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240250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48367132"/>
      </p:ext>
    </p:extLst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C73166-FC52-4851-8CF4-D1B0B18492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Word Embeddings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145474-1036-4E79-8B04-D66EC13457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84DEE2-9F19-4C2A-82DF-27F836387A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A"/>
              <a:t>Apprentissage profond avec TensorFlow et Keras</a:t>
            </a:r>
            <a:endParaRPr lang="fr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3F0C27-70D8-44D3-B32D-008ECD0AF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CA"/>
              <a:t>R à Québec 2019 - </a:t>
            </a:r>
            <a:fld id="{17691291-5BAF-4E30-913B-94D8A91E1AFE}" type="slidenum">
              <a:rPr lang="en-CA" smtClean="0"/>
              <a:pPr/>
              <a:t>30</a:t>
            </a:fld>
            <a:endParaRPr lang="en-C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7DA299-3CAB-4B64-9E41-6834A8B990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733" y="1325563"/>
            <a:ext cx="7941252" cy="4340330"/>
          </a:xfrm>
          <a:prstGeom prst="rect">
            <a:avLst/>
          </a:prstGeom>
        </p:spPr>
      </p:pic>
      <p:pic>
        <p:nvPicPr>
          <p:cNvPr id="5122" name="Picture 2" descr="RÃ©sultats de recherche d'images pour Â«Â word2vecÂ Â»">
            <a:extLst>
              <a:ext uri="{FF2B5EF4-FFF2-40B4-BE49-F238E27FC236}">
                <a16:creationId xmlns:a16="http://schemas.microsoft.com/office/drawing/2014/main" id="{4C01DF23-36FB-4045-9D59-2837D8EE18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2212" y="280570"/>
            <a:ext cx="3011055" cy="1639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0D2A5FD-1EAF-4FF1-A535-9AE3191A3F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32212" y="2615551"/>
            <a:ext cx="2781314" cy="2771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260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B7DE55-390C-4ABE-A2EB-1548560B44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Différents</a:t>
            </a:r>
            <a:r>
              <a:rPr lang="en-CA" dirty="0"/>
              <a:t> types de </a:t>
            </a:r>
            <a:r>
              <a:rPr lang="en-CA" dirty="0" err="1"/>
              <a:t>réseaux</a:t>
            </a:r>
            <a:r>
              <a:rPr lang="en-CA" dirty="0"/>
              <a:t> </a:t>
            </a:r>
            <a:r>
              <a:rPr lang="en-CA" dirty="0" err="1"/>
              <a:t>récurrents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FB5CE7-D086-4897-AD59-95A3F09E2F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16B3E9-32EA-4214-B081-F4AAEA434B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A"/>
              <a:t>Apprentissage profond avec TensorFlow et Keras</a:t>
            </a:r>
            <a:endParaRPr lang="fr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CE1A8D-EADC-4A69-963F-148B3452C7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CA"/>
              <a:t>R à Québec 2019 - </a:t>
            </a:r>
            <a:fld id="{17691291-5BAF-4E30-913B-94D8A91E1AFE}" type="slidenum">
              <a:rPr lang="en-CA" smtClean="0"/>
              <a:pPr/>
              <a:t>31</a:t>
            </a:fld>
            <a:endParaRPr lang="en-CA" dirty="0"/>
          </a:p>
        </p:txBody>
      </p:sp>
      <p:pic>
        <p:nvPicPr>
          <p:cNvPr id="4098" name="Picture 2" descr="RÃ©sultats de recherche d'images pour Â«Â recurrent networkÂ Â»">
            <a:extLst>
              <a:ext uri="{FF2B5EF4-FFF2-40B4-BE49-F238E27FC236}">
                <a16:creationId xmlns:a16="http://schemas.microsoft.com/office/drawing/2014/main" id="{F12ACBFE-D9CF-454C-9A98-1EA98D8D7B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38" y="1825625"/>
            <a:ext cx="10902215" cy="3412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00114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8A07C-6152-4D16-BE4E-CC7B6F7BA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Mécanisme</a:t>
            </a:r>
            <a:r>
              <a:rPr lang="en-CA" dirty="0"/>
              <a:t> </a:t>
            </a:r>
            <a:r>
              <a:rPr lang="en-CA" dirty="0" err="1"/>
              <a:t>d’attention</a:t>
            </a:r>
            <a:endParaRPr lang="en-C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5730A9-149D-47AC-92D4-EA2862940E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A"/>
              <a:t>Apprentissage profond avec TensorFlow et Keras</a:t>
            </a:r>
            <a:endParaRPr lang="fr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97AF00-2872-4C83-9AA7-DBE38D7D6D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CA"/>
              <a:t>R à Québec 2019 - </a:t>
            </a:r>
            <a:fld id="{17691291-5BAF-4E30-913B-94D8A91E1AFE}" type="slidenum">
              <a:rPr lang="en-CA" smtClean="0"/>
              <a:pPr/>
              <a:t>32</a:t>
            </a:fld>
            <a:endParaRPr lang="en-CA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DBF4DA8-4D49-431D-84E3-C06850E29D1B}"/>
              </a:ext>
            </a:extLst>
          </p:cNvPr>
          <p:cNvSpPr/>
          <p:nvPr/>
        </p:nvSpPr>
        <p:spPr>
          <a:xfrm>
            <a:off x="841248" y="2196399"/>
            <a:ext cx="502920" cy="2642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61A90C-2644-4C19-AAC2-9FA9D2557A73}"/>
              </a:ext>
            </a:extLst>
          </p:cNvPr>
          <p:cNvSpPr txBox="1"/>
          <p:nvPr/>
        </p:nvSpPr>
        <p:spPr>
          <a:xfrm>
            <a:off x="512064" y="4936473"/>
            <a:ext cx="12458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Embedding</a:t>
            </a:r>
          </a:p>
          <a:p>
            <a:r>
              <a:rPr lang="en-CA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2000-&gt;128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AC9E4B-CA51-46B0-9D54-6646D658B104}"/>
              </a:ext>
            </a:extLst>
          </p:cNvPr>
          <p:cNvSpPr txBox="1"/>
          <p:nvPr/>
        </p:nvSpPr>
        <p:spPr>
          <a:xfrm>
            <a:off x="979123" y="1895159"/>
            <a:ext cx="9204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(200x128)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CB143EF-B577-400D-8150-5D109972EC5E}"/>
              </a:ext>
            </a:extLst>
          </p:cNvPr>
          <p:cNvSpPr/>
          <p:nvPr/>
        </p:nvSpPr>
        <p:spPr>
          <a:xfrm>
            <a:off x="2149696" y="2184058"/>
            <a:ext cx="502920" cy="2642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5210ACC-CC0D-4948-AA5F-3A25C96F9B91}"/>
              </a:ext>
            </a:extLst>
          </p:cNvPr>
          <p:cNvSpPr txBox="1"/>
          <p:nvPr/>
        </p:nvSpPr>
        <p:spPr>
          <a:xfrm>
            <a:off x="1933720" y="4934004"/>
            <a:ext cx="9348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LSTM</a:t>
            </a:r>
          </a:p>
          <a:p>
            <a:pPr algn="ctr"/>
            <a:r>
              <a:rPr lang="en-CA" dirty="0">
                <a:solidFill>
                  <a:schemeClr val="tx1">
                    <a:lumMod val="65000"/>
                    <a:lumOff val="35000"/>
                  </a:schemeClr>
                </a:solidFill>
              </a:rPr>
              <a:t>64 units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77F2548-A3E9-4BB8-B002-B02756D1D197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1344168" y="3517707"/>
            <a:ext cx="808152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2E8CCDFF-77D2-46CB-996C-10B118F49EEE}"/>
              </a:ext>
            </a:extLst>
          </p:cNvPr>
          <p:cNvSpPr/>
          <p:nvPr/>
        </p:nvSpPr>
        <p:spPr>
          <a:xfrm>
            <a:off x="3458144" y="2184058"/>
            <a:ext cx="502920" cy="2642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AE7D7D5-0FCE-4980-ADAB-90337E23CA6A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2652616" y="3505366"/>
            <a:ext cx="805528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85A19298-A530-4562-B5F4-1C5AA16C510F}"/>
              </a:ext>
            </a:extLst>
          </p:cNvPr>
          <p:cNvSpPr txBox="1"/>
          <p:nvPr/>
        </p:nvSpPr>
        <p:spPr>
          <a:xfrm>
            <a:off x="3319073" y="4934004"/>
            <a:ext cx="7697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Dense</a:t>
            </a:r>
          </a:p>
          <a:p>
            <a:pPr algn="ctr"/>
            <a:r>
              <a:rPr lang="en-CA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 unit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6253002-3FB2-4FB4-AB2E-D0B7868718E9}"/>
              </a:ext>
            </a:extLst>
          </p:cNvPr>
          <p:cNvSpPr txBox="1"/>
          <p:nvPr/>
        </p:nvSpPr>
        <p:spPr>
          <a:xfrm>
            <a:off x="3608662" y="1885287"/>
            <a:ext cx="7377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(200x1)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3E2684D-02B5-4C4A-949F-CE7E1B7329F8}"/>
              </a:ext>
            </a:extLst>
          </p:cNvPr>
          <p:cNvSpPr/>
          <p:nvPr/>
        </p:nvSpPr>
        <p:spPr>
          <a:xfrm>
            <a:off x="4741280" y="2189634"/>
            <a:ext cx="502920" cy="2642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2856C3A-F1C8-45A0-AD52-4608CAC040A1}"/>
              </a:ext>
            </a:extLst>
          </p:cNvPr>
          <p:cNvCxnSpPr>
            <a:cxnSpLocks/>
            <a:stCxn id="15" idx="3"/>
            <a:endCxn id="19" idx="1"/>
          </p:cNvCxnSpPr>
          <p:nvPr/>
        </p:nvCxnSpPr>
        <p:spPr>
          <a:xfrm>
            <a:off x="3961064" y="3505366"/>
            <a:ext cx="780216" cy="557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7104B9EB-2EAD-40AF-A636-51E5E0C6DF32}"/>
              </a:ext>
            </a:extLst>
          </p:cNvPr>
          <p:cNvSpPr txBox="1"/>
          <p:nvPr/>
        </p:nvSpPr>
        <p:spPr>
          <a:xfrm>
            <a:off x="4582835" y="4951932"/>
            <a:ext cx="8372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Flatten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DCF07E6-E1FB-446F-8518-2E90F97D47E1}"/>
              </a:ext>
            </a:extLst>
          </p:cNvPr>
          <p:cNvSpPr txBox="1"/>
          <p:nvPr/>
        </p:nvSpPr>
        <p:spPr>
          <a:xfrm>
            <a:off x="4906572" y="1885286"/>
            <a:ext cx="5677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(200)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C1D2EC0-CA33-482A-8ACC-F6F10DAA29F6}"/>
              </a:ext>
            </a:extLst>
          </p:cNvPr>
          <p:cNvSpPr/>
          <p:nvPr/>
        </p:nvSpPr>
        <p:spPr>
          <a:xfrm>
            <a:off x="6024416" y="2203981"/>
            <a:ext cx="502920" cy="2642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2E41F0D-FF05-4C2A-A344-03789C45C725}"/>
              </a:ext>
            </a:extLst>
          </p:cNvPr>
          <p:cNvSpPr txBox="1"/>
          <p:nvPr/>
        </p:nvSpPr>
        <p:spPr>
          <a:xfrm>
            <a:off x="6203464" y="1895159"/>
            <a:ext cx="5677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(200)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D8668F3-77F8-4FCC-BAEC-A9E80357CA1F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5251748" y="3525289"/>
            <a:ext cx="772668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124883A4-D837-4F24-960F-46D2E141C71B}"/>
              </a:ext>
            </a:extLst>
          </p:cNvPr>
          <p:cNvSpPr txBox="1"/>
          <p:nvPr/>
        </p:nvSpPr>
        <p:spPr>
          <a:xfrm>
            <a:off x="5799275" y="4969245"/>
            <a:ext cx="951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Softmax</a:t>
            </a:r>
            <a:endParaRPr lang="en-CA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DE305DB-9063-4C51-820A-A68749C5278C}"/>
              </a:ext>
            </a:extLst>
          </p:cNvPr>
          <p:cNvSpPr/>
          <p:nvPr/>
        </p:nvSpPr>
        <p:spPr>
          <a:xfrm>
            <a:off x="7241493" y="2182689"/>
            <a:ext cx="502920" cy="2642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960CB0A-6DDB-45EF-B7CC-96E0FD05AA9D}"/>
              </a:ext>
            </a:extLst>
          </p:cNvPr>
          <p:cNvSpPr txBox="1"/>
          <p:nvPr/>
        </p:nvSpPr>
        <p:spPr>
          <a:xfrm>
            <a:off x="7377843" y="1895159"/>
            <a:ext cx="8290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(200x64)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53485FD-9569-46A2-B1B6-400077C88942}"/>
              </a:ext>
            </a:extLst>
          </p:cNvPr>
          <p:cNvSpPr txBox="1"/>
          <p:nvPr/>
        </p:nvSpPr>
        <p:spPr>
          <a:xfrm>
            <a:off x="6771248" y="4951932"/>
            <a:ext cx="150650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Repeat Vector</a:t>
            </a:r>
          </a:p>
          <a:p>
            <a:pPr algn="ctr"/>
            <a:r>
              <a:rPr lang="en-CA" dirty="0">
                <a:solidFill>
                  <a:schemeClr val="tx1">
                    <a:lumMod val="65000"/>
                    <a:lumOff val="35000"/>
                  </a:schemeClr>
                </a:solidFill>
              </a:rPr>
              <a:t>+</a:t>
            </a:r>
          </a:p>
          <a:p>
            <a:pPr algn="ctr"/>
            <a:r>
              <a:rPr lang="en-CA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Permute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C249D8A-8DE7-4A08-A648-81376ADE57AB}"/>
              </a:ext>
            </a:extLst>
          </p:cNvPr>
          <p:cNvCxnSpPr>
            <a:cxnSpLocks/>
            <a:endCxn id="27" idx="1"/>
          </p:cNvCxnSpPr>
          <p:nvPr/>
        </p:nvCxnSpPr>
        <p:spPr>
          <a:xfrm>
            <a:off x="6534884" y="3503230"/>
            <a:ext cx="706609" cy="76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B4538E27-8A6D-4959-81FB-5B0E3D54DBD5}"/>
              </a:ext>
            </a:extLst>
          </p:cNvPr>
          <p:cNvSpPr/>
          <p:nvPr/>
        </p:nvSpPr>
        <p:spPr>
          <a:xfrm>
            <a:off x="8340885" y="3255126"/>
            <a:ext cx="502920" cy="475488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>
                <a:solidFill>
                  <a:schemeClr val="tx1">
                    <a:lumMod val="65000"/>
                    <a:lumOff val="35000"/>
                  </a:schemeClr>
                </a:solidFill>
              </a:rPr>
              <a:t>*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86FAD51-0475-4744-A606-4DED7AA5A32B}"/>
              </a:ext>
            </a:extLst>
          </p:cNvPr>
          <p:cNvCxnSpPr>
            <a:cxnSpLocks/>
            <a:stCxn id="27" idx="3"/>
            <a:endCxn id="31" idx="2"/>
          </p:cNvCxnSpPr>
          <p:nvPr/>
        </p:nvCxnSpPr>
        <p:spPr>
          <a:xfrm flipV="1">
            <a:off x="7744413" y="3492870"/>
            <a:ext cx="596472" cy="1112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50F7DACE-209F-410A-8090-25854E946237}"/>
              </a:ext>
            </a:extLst>
          </p:cNvPr>
          <p:cNvCxnSpPr>
            <a:cxnSpLocks/>
            <a:stCxn id="15" idx="1"/>
            <a:endCxn id="31" idx="0"/>
          </p:cNvCxnSpPr>
          <p:nvPr/>
        </p:nvCxnSpPr>
        <p:spPr>
          <a:xfrm rot="10800000" flipH="1">
            <a:off x="3458143" y="3255126"/>
            <a:ext cx="5134201" cy="250240"/>
          </a:xfrm>
          <a:prstGeom prst="bentConnector4">
            <a:avLst>
              <a:gd name="adj1" fmla="val -6767"/>
              <a:gd name="adj2" fmla="val 904388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8103AF6-328A-457B-90F9-F2426682CA40}"/>
              </a:ext>
            </a:extLst>
          </p:cNvPr>
          <p:cNvSpPr txBox="1"/>
          <p:nvPr/>
        </p:nvSpPr>
        <p:spPr>
          <a:xfrm>
            <a:off x="2308383" y="1874912"/>
            <a:ext cx="8290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(200x64)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FDA4AD7-2C0D-4045-87FB-B558D5F0EDD3}"/>
              </a:ext>
            </a:extLst>
          </p:cNvPr>
          <p:cNvSpPr txBox="1"/>
          <p:nvPr/>
        </p:nvSpPr>
        <p:spPr>
          <a:xfrm>
            <a:off x="8724230" y="3066221"/>
            <a:ext cx="8290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(200x64)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1B721FB-38C3-4595-9B8B-69E76D492007}"/>
              </a:ext>
            </a:extLst>
          </p:cNvPr>
          <p:cNvSpPr/>
          <p:nvPr/>
        </p:nvSpPr>
        <p:spPr>
          <a:xfrm>
            <a:off x="9540753" y="2156246"/>
            <a:ext cx="502920" cy="2642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87A9E0AB-A785-45A2-969E-5776184928EC}"/>
              </a:ext>
            </a:extLst>
          </p:cNvPr>
          <p:cNvCxnSpPr>
            <a:cxnSpLocks/>
            <a:stCxn id="31" idx="6"/>
          </p:cNvCxnSpPr>
          <p:nvPr/>
        </p:nvCxnSpPr>
        <p:spPr>
          <a:xfrm>
            <a:off x="8843805" y="3492870"/>
            <a:ext cx="709498" cy="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345677F3-29E7-4F43-B6E9-D95BA77F1FAC}"/>
              </a:ext>
            </a:extLst>
          </p:cNvPr>
          <p:cNvSpPr txBox="1"/>
          <p:nvPr/>
        </p:nvSpPr>
        <p:spPr>
          <a:xfrm>
            <a:off x="9373605" y="4918338"/>
            <a:ext cx="8372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Flatten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47626E6-C395-4FD7-9832-446017A2678C}"/>
              </a:ext>
            </a:extLst>
          </p:cNvPr>
          <p:cNvSpPr txBox="1"/>
          <p:nvPr/>
        </p:nvSpPr>
        <p:spPr>
          <a:xfrm>
            <a:off x="9668410" y="1885286"/>
            <a:ext cx="7505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(12800)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66C9840D-3C03-40E2-B5A1-23A00F7E5E0A}"/>
              </a:ext>
            </a:extLst>
          </p:cNvPr>
          <p:cNvCxnSpPr>
            <a:cxnSpLocks/>
          </p:cNvCxnSpPr>
          <p:nvPr/>
        </p:nvCxnSpPr>
        <p:spPr>
          <a:xfrm>
            <a:off x="10043673" y="3492870"/>
            <a:ext cx="695285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9A229F1E-ABDB-4A80-9B22-55A3638B04C5}"/>
              </a:ext>
            </a:extLst>
          </p:cNvPr>
          <p:cNvSpPr txBox="1"/>
          <p:nvPr/>
        </p:nvSpPr>
        <p:spPr>
          <a:xfrm>
            <a:off x="10924903" y="1874911"/>
            <a:ext cx="3850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(1)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5A9415E-6260-42CE-B2A4-7818AED33091}"/>
              </a:ext>
            </a:extLst>
          </p:cNvPr>
          <p:cNvSpPr txBox="1"/>
          <p:nvPr/>
        </p:nvSpPr>
        <p:spPr>
          <a:xfrm>
            <a:off x="10626533" y="4918338"/>
            <a:ext cx="769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Dense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B736DCE9-64F6-48A2-8133-DAB9FAFAB4A2}"/>
              </a:ext>
            </a:extLst>
          </p:cNvPr>
          <p:cNvSpPr/>
          <p:nvPr/>
        </p:nvSpPr>
        <p:spPr>
          <a:xfrm>
            <a:off x="10759955" y="2147092"/>
            <a:ext cx="502920" cy="2642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106461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76A73F-88E8-4BF1-806E-D66CD4687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Paperspace</a:t>
            </a:r>
            <a:endParaRPr lang="en-CA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EF1CB5D-6B43-4C88-84B3-C404231C31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11317" y="1563624"/>
            <a:ext cx="3614323" cy="1736088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D01245-5269-4DA4-96D7-CCB6D70969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A"/>
              <a:t>Apprentissage profond avec TensorFlow et Keras</a:t>
            </a:r>
            <a:endParaRPr lang="fr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78C3F9-8819-485B-8161-DFE86E97C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CA"/>
              <a:t>R à Québec 2019 - </a:t>
            </a:r>
            <a:fld id="{17691291-5BAF-4E30-913B-94D8A91E1AFE}" type="slidenum">
              <a:rPr lang="en-CA" smtClean="0"/>
              <a:pPr/>
              <a:t>33</a:t>
            </a:fld>
            <a:endParaRPr lang="en-CA" dirty="0"/>
          </a:p>
        </p:txBody>
      </p:sp>
      <p:pic>
        <p:nvPicPr>
          <p:cNvPr id="1026" name="Picture 2" descr="https://blogs.rstudio.com/tensorflow/posts/2018-04-02-rstudio-gpu-paperspace/images/paperspace-machine.png">
            <a:extLst>
              <a:ext uri="{FF2B5EF4-FFF2-40B4-BE49-F238E27FC236}">
                <a16:creationId xmlns:a16="http://schemas.microsoft.com/office/drawing/2014/main" id="{4D8A91EB-795A-4F96-9945-1104770ED1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360" y="1563624"/>
            <a:ext cx="6899961" cy="413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5">
            <a:extLst>
              <a:ext uri="{FF2B5EF4-FFF2-40B4-BE49-F238E27FC236}">
                <a16:creationId xmlns:a16="http://schemas.microsoft.com/office/drawing/2014/main" id="{FBB408E8-1047-41E1-BFA4-0457E0D712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11317" y="3970936"/>
            <a:ext cx="3614322" cy="10156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 Unicode MS"/>
              </a:rPr>
              <a:t>RSTUDIO</a:t>
            </a:r>
            <a:r>
              <a:rPr lang="en-US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-apple-system"/>
              </a:rPr>
              <a:t> promo code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-apple-system"/>
              </a:rPr>
              <a:t>5$ de credit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-apple-system"/>
              </a:rPr>
              <a:t>gratuit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-apple-system"/>
              </a:rPr>
              <a:t> ~ 10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-apple-system"/>
              </a:rPr>
              <a:t>heures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-apple-system"/>
              </a:rPr>
              <a:t> de GPU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 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0532822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46436-9586-4A01-B26D-4EDB3EAA87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Pour </a:t>
            </a:r>
            <a:r>
              <a:rPr lang="en-CA" dirty="0" err="1"/>
              <a:t>aller</a:t>
            </a:r>
            <a:r>
              <a:rPr lang="en-CA" dirty="0"/>
              <a:t> plus loin avec TensorFlow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8D031A-4A2D-42E1-900D-E1B1A12EE8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67351E-7837-466C-A2DF-878FB1796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A"/>
              <a:t>Apprentissage profond avec TensorFlow et Keras</a:t>
            </a:r>
            <a:endParaRPr lang="fr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15D674-9D94-479E-8173-6F9CA75AE8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CA"/>
              <a:t>R à Québec 2019 - </a:t>
            </a:r>
            <a:fld id="{17691291-5BAF-4E30-913B-94D8A91E1AFE}" type="slidenum">
              <a:rPr lang="en-CA" smtClean="0"/>
              <a:pPr/>
              <a:t>34</a:t>
            </a:fld>
            <a:endParaRPr lang="en-C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0AC2A62-6B67-410E-80A5-8820623813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925" y="1825625"/>
            <a:ext cx="11321942" cy="3473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402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FB636-7CBC-48BF-8F0B-A22D01CC8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Pour </a:t>
            </a:r>
            <a:r>
              <a:rPr lang="en-CA" dirty="0" err="1"/>
              <a:t>aller</a:t>
            </a:r>
            <a:r>
              <a:rPr lang="en-CA" dirty="0"/>
              <a:t> plus loin </a:t>
            </a:r>
            <a:r>
              <a:rPr lang="en-CA" dirty="0" err="1"/>
              <a:t>en</a:t>
            </a:r>
            <a:r>
              <a:rPr lang="en-CA" dirty="0"/>
              <a:t> </a:t>
            </a:r>
            <a:r>
              <a:rPr lang="en-CA" dirty="0" err="1"/>
              <a:t>apprentissage</a:t>
            </a:r>
            <a:r>
              <a:rPr lang="en-CA" dirty="0"/>
              <a:t> </a:t>
            </a:r>
            <a:r>
              <a:rPr lang="en-CA" dirty="0" err="1"/>
              <a:t>profond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9C198B-C199-40AD-AD81-C419FD6426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CA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deeplearning.ai (Coursera)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CA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CS231n - Convolutional Neural Networks for Visual Recognition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CA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CS224n - Natural Language Processing with Deep Learning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CA" dirty="0">
                <a:solidFill>
                  <a:schemeClr val="tx1">
                    <a:lumMod val="65000"/>
                    <a:lumOff val="35000"/>
                  </a:schemeClr>
                </a:solidFill>
              </a:rPr>
              <a:t>Kaggle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CA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Fast.ai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CA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Formations </a:t>
            </a:r>
            <a:r>
              <a:rPr lang="en-CA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personalisées</a:t>
            </a:r>
            <a:r>
              <a:rPr lang="en-CA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Nous </a:t>
            </a:r>
            <a:r>
              <a:rPr lang="en-CA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contacter</a:t>
            </a:r>
            <a:r>
              <a:rPr lang="en-CA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CA" dirty="0">
                <a:solidFill>
                  <a:schemeClr val="accent1"/>
                </a:solidFill>
              </a:rPr>
              <a:t>mswawola@outlook.com</a:t>
            </a:r>
          </a:p>
          <a:p>
            <a:endParaRPr lang="en-C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D943F4-D13F-4501-AE17-0F93808DA3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A"/>
              <a:t>Apprentissage profond avec TensorFlow et Keras</a:t>
            </a:r>
            <a:endParaRPr lang="fr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A4E93A-A170-4080-AD5C-F0860BB56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CA"/>
              <a:t>R à Québec 2019 - </a:t>
            </a:r>
            <a:fld id="{17691291-5BAF-4E30-913B-94D8A91E1AFE}" type="slidenum">
              <a:rPr lang="en-CA" smtClean="0"/>
              <a:pPr/>
              <a:t>35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1876599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93895F-24E5-4EEF-944B-F86A27557A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dirty="0"/>
              <a:t>Merci de </a:t>
            </a:r>
            <a:r>
              <a:rPr lang="en-CA" dirty="0" err="1"/>
              <a:t>votre</a:t>
            </a:r>
            <a:r>
              <a:rPr lang="en-CA" dirty="0"/>
              <a:t> attention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0E54E5-63C1-4780-B2B0-447DB21BB86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3514249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Ã©sultats de recherche d'images pour Â«Â GPU nvidia k80Â Â»">
            <a:extLst>
              <a:ext uri="{FF2B5EF4-FFF2-40B4-BE49-F238E27FC236}">
                <a16:creationId xmlns:a16="http://schemas.microsoft.com/office/drawing/2014/main" id="{F95F2706-BAF5-4255-9608-FC6F6FB961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1938" y="1395413"/>
            <a:ext cx="4048125" cy="406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2987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961BB8-DCF1-46A2-82F7-8CAA2BEACA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Environnement</a:t>
            </a:r>
            <a:r>
              <a:rPr lang="en-CA" dirty="0"/>
              <a:t> de travail (1/2)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F0072D-2E82-4F79-A703-FD610BA538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CA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Machines </a:t>
            </a:r>
            <a:r>
              <a:rPr lang="en-CA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virtuelles</a:t>
            </a:r>
            <a:r>
              <a:rPr lang="en-CA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Linux Ubuntu 18.04 LTS </a:t>
            </a:r>
            <a:r>
              <a:rPr lang="en-CA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hébergées</a:t>
            </a:r>
            <a:r>
              <a:rPr lang="en-CA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sur Azure</a:t>
            </a:r>
          </a:p>
          <a:p>
            <a:pPr>
              <a:buFont typeface="Wingdings" panose="05000000000000000000" pitchFamily="2" charset="2"/>
              <a:buChar char="§"/>
            </a:pPr>
            <a:endParaRPr lang="en-CA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CA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Instances NC6: 6 CPUs, 56 Go RAM, GPU NVIDIA K80</a:t>
            </a:r>
          </a:p>
          <a:p>
            <a:pPr>
              <a:buFont typeface="Wingdings" panose="05000000000000000000" pitchFamily="2" charset="2"/>
              <a:buChar char="§"/>
            </a:pPr>
            <a:endParaRPr lang="en-CA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CA" dirty="0">
                <a:solidFill>
                  <a:schemeClr val="tx1">
                    <a:lumMod val="65000"/>
                    <a:lumOff val="35000"/>
                  </a:schemeClr>
                </a:solidFill>
              </a:rPr>
              <a:t>Version de R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CA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Microsoft R Open 3.5.2 + MKL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CA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CUDA 10.0 + </a:t>
            </a:r>
            <a:r>
              <a:rPr lang="en-CA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cuDNN</a:t>
            </a:r>
            <a:r>
              <a:rPr lang="en-CA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7.5.1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CA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TensorFlow 1.13 + </a:t>
            </a:r>
            <a:r>
              <a:rPr lang="en-CA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Numpy</a:t>
            </a:r>
            <a:r>
              <a:rPr lang="en-CA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1.16.1</a:t>
            </a:r>
          </a:p>
          <a:p>
            <a:pPr marL="457200" lvl="1" indent="0">
              <a:buNone/>
            </a:pPr>
            <a:endParaRPr lang="en-CA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CA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IDE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CA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Rstudio</a:t>
            </a:r>
            <a:r>
              <a:rPr lang="en-CA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Server 1.2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C286C1-F31A-47C0-8C4C-0209E5B70A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A"/>
              <a:t>Apprentissage profond avec TensorFlow et Keras</a:t>
            </a:r>
            <a:endParaRPr lang="fr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EC4A6B-C831-4CF6-ADBC-9ACA3A1B88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CA"/>
              <a:t>R à Québec 2019 - </a:t>
            </a:r>
            <a:fld id="{17691291-5BAF-4E30-913B-94D8A91E1AFE}" type="slidenum">
              <a:rPr lang="en-CA" smtClean="0"/>
              <a:pPr/>
              <a:t>5</a:t>
            </a:fld>
            <a:endParaRPr lang="en-C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B55CF3-B353-4AB5-AD99-5C5DE31B19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1800" y="-70894"/>
            <a:ext cx="2094686" cy="1396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58970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8C5A818-0700-49AF-9A91-1EAE8AEA472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3074" name="Picture 2" descr="RÃ©sultats de recherche d'images pour Â«Â gibsonÂ Â»">
            <a:extLst>
              <a:ext uri="{FF2B5EF4-FFF2-40B4-BE49-F238E27FC236}">
                <a16:creationId xmlns:a16="http://schemas.microsoft.com/office/drawing/2014/main" id="{6129AA24-A5E6-4FD1-9456-B231529B1F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7846" y="243457"/>
            <a:ext cx="8500772" cy="5672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2C59D143-7A93-47DF-8903-B9C0030C5E2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21551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F1AAB3-6A4A-46D0-A4EC-92E102E53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Environnement</a:t>
            </a:r>
            <a:r>
              <a:rPr lang="en-CA" dirty="0"/>
              <a:t> de travail (2/2)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73FCBB-4542-4AD7-B9AC-752DC1C4F6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C6646D-4175-4031-A2BB-D1584B2CA3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A"/>
              <a:t>Apprentissage profond avec TensorFlow et Keras</a:t>
            </a:r>
            <a:endParaRPr lang="fr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16A4B4-3C7B-48FA-8B61-6BF50AACD0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CA"/>
              <a:t>R à Québec 2019 - </a:t>
            </a:r>
            <a:fld id="{17691291-5BAF-4E30-913B-94D8A91E1AFE}" type="slidenum">
              <a:rPr lang="en-CA" smtClean="0"/>
              <a:pPr/>
              <a:t>7</a:t>
            </a:fld>
            <a:endParaRPr lang="en-C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B27E8FB-B93F-4B1B-8277-835BBBF39D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133" y="1122333"/>
            <a:ext cx="10887792" cy="5054630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B03E7D9-80CE-46F9-8F1A-845FCD84DE95}"/>
              </a:ext>
            </a:extLst>
          </p:cNvPr>
          <p:cNvCxnSpPr/>
          <p:nvPr/>
        </p:nvCxnSpPr>
        <p:spPr>
          <a:xfrm flipH="1">
            <a:off x="3822192" y="3867912"/>
            <a:ext cx="649224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FF1BA41-F935-4138-A949-01275EBCED03}"/>
              </a:ext>
            </a:extLst>
          </p:cNvPr>
          <p:cNvCxnSpPr/>
          <p:nvPr/>
        </p:nvCxnSpPr>
        <p:spPr>
          <a:xfrm flipH="1">
            <a:off x="4737269" y="5181600"/>
            <a:ext cx="649224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18A6C183-1F7F-4408-A186-93C53B95F7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2979" y="301752"/>
            <a:ext cx="2031301" cy="738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927247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19856-466E-4119-AC0E-D558136DCCE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dirty="0"/>
              <a:t>Que </a:t>
            </a:r>
            <a:r>
              <a:rPr lang="en-CA" dirty="0" err="1"/>
              <a:t>permet</a:t>
            </a:r>
            <a:r>
              <a:rPr lang="en-CA" dirty="0"/>
              <a:t> l’apprentissage </a:t>
            </a:r>
            <a:r>
              <a:rPr lang="en-CA" dirty="0" err="1"/>
              <a:t>profond</a:t>
            </a:r>
            <a:r>
              <a:rPr lang="en-CA" dirty="0"/>
              <a:t>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FD68280-C009-493C-9485-2098559C923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38662324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F94A7D-25A8-48C0-B038-EAF06F5D52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L’apprentissage </a:t>
            </a:r>
            <a:r>
              <a:rPr lang="en-CA" dirty="0" err="1"/>
              <a:t>profond</a:t>
            </a:r>
            <a:r>
              <a:rPr lang="en-CA" dirty="0"/>
              <a:t> </a:t>
            </a:r>
            <a:r>
              <a:rPr lang="en-CA" dirty="0" err="1"/>
              <a:t>en</a:t>
            </a:r>
            <a:r>
              <a:rPr lang="en-CA" dirty="0"/>
              <a:t> vision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D58D16-92D0-412F-8FB3-5AF2DDB207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EA8739-AF3F-4EC7-ADDE-3A99D12D92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A"/>
              <a:t>Apprentissage profond avec TensorFlow et Keras</a:t>
            </a:r>
            <a:endParaRPr lang="fr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6268D6-2293-42D7-9043-DC2EE12AB2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CA"/>
              <a:t>R à Québec 2019 - </a:t>
            </a:r>
            <a:fld id="{17691291-5BAF-4E30-913B-94D8A91E1AFE}" type="slidenum">
              <a:rPr lang="en-CA" smtClean="0"/>
              <a:pPr/>
              <a:t>9</a:t>
            </a:fld>
            <a:endParaRPr lang="en-CA" dirty="0"/>
          </a:p>
        </p:txBody>
      </p: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47067BFE-64A9-4FE0-ABC3-BD5222DFF69F}"/>
              </a:ext>
            </a:extLst>
          </p:cNvPr>
          <p:cNvSpPr txBox="1">
            <a:spLocks/>
          </p:cNvSpPr>
          <p:nvPr/>
        </p:nvSpPr>
        <p:spPr>
          <a:xfrm>
            <a:off x="474133" y="1825625"/>
            <a:ext cx="11269134" cy="435133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CA" dirty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La vision </a:t>
            </a:r>
            <a:r>
              <a:rPr lang="en-CA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numérique</a:t>
            </a:r>
            <a:r>
              <a:rPr lang="en-CA" dirty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 </a:t>
            </a:r>
            <a:r>
              <a:rPr lang="en-CA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grandement</a:t>
            </a:r>
            <a:r>
              <a:rPr lang="en-CA" dirty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CA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bénéficié</a:t>
            </a:r>
            <a:r>
              <a:rPr lang="en-CA" dirty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des </a:t>
            </a:r>
            <a:r>
              <a:rPr lang="en-CA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avancées</a:t>
            </a:r>
            <a:r>
              <a:rPr lang="en-CA" dirty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CA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en</a:t>
            </a:r>
            <a:r>
              <a:rPr lang="en-CA" dirty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CA" dirty="0" err="1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apprentissage</a:t>
            </a:r>
            <a:r>
              <a:rPr lang="en-CA" dirty="0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CA" dirty="0" err="1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profond</a:t>
            </a:r>
            <a:endParaRPr lang="en-CA" dirty="0">
              <a:solidFill>
                <a:schemeClr val="accent5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CA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CA" sz="2600" dirty="0" err="1">
                <a:solidFill>
                  <a:schemeClr val="bg1">
                    <a:lumMod val="85000"/>
                  </a:schemeClr>
                </a:solidFill>
              </a:rPr>
              <a:t>Détection</a:t>
            </a:r>
            <a:r>
              <a:rPr lang="en-CA" sz="2600" dirty="0">
                <a:solidFill>
                  <a:schemeClr val="bg1">
                    <a:lumMod val="85000"/>
                  </a:schemeClr>
                </a:solidFill>
              </a:rPr>
              <a:t> de visages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CA" sz="2600" dirty="0" err="1">
                <a:solidFill>
                  <a:schemeClr val="bg1">
                    <a:lumMod val="85000"/>
                  </a:schemeClr>
                </a:solidFill>
              </a:rPr>
              <a:t>Voitures</a:t>
            </a:r>
            <a:r>
              <a:rPr lang="en-CA" sz="26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CA" sz="2600" dirty="0" err="1">
                <a:solidFill>
                  <a:schemeClr val="bg1">
                    <a:lumMod val="85000"/>
                  </a:schemeClr>
                </a:solidFill>
              </a:rPr>
              <a:t>autonomes</a:t>
            </a:r>
            <a:endParaRPr lang="en-CA" sz="2600" dirty="0">
              <a:solidFill>
                <a:schemeClr val="bg1">
                  <a:lumMod val="85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CA" sz="2600" dirty="0">
                <a:solidFill>
                  <a:schemeClr val="bg1">
                    <a:lumMod val="85000"/>
                  </a:schemeClr>
                </a:solidFill>
              </a:rPr>
              <a:t>Diagnostic </a:t>
            </a:r>
            <a:r>
              <a:rPr lang="en-CA" sz="2600" dirty="0" err="1">
                <a:solidFill>
                  <a:schemeClr val="bg1">
                    <a:lumMod val="85000"/>
                  </a:schemeClr>
                </a:solidFill>
              </a:rPr>
              <a:t>médical</a:t>
            </a:r>
            <a:endParaRPr lang="en-CA" sz="2600" dirty="0">
              <a:solidFill>
                <a:schemeClr val="bg1">
                  <a:lumMod val="85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CA" sz="2600" dirty="0" err="1">
                <a:solidFill>
                  <a:schemeClr val="bg1">
                    <a:lumMod val="85000"/>
                  </a:schemeClr>
                </a:solidFill>
              </a:rPr>
              <a:t>Microscopie</a:t>
            </a:r>
            <a:endParaRPr lang="en-CA" sz="2600" dirty="0">
              <a:solidFill>
                <a:schemeClr val="bg1">
                  <a:lumMod val="85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CA" sz="2600" dirty="0" err="1">
                <a:solidFill>
                  <a:schemeClr val="bg1">
                    <a:lumMod val="85000"/>
                  </a:schemeClr>
                </a:solidFill>
              </a:rPr>
              <a:t>Réalité</a:t>
            </a:r>
            <a:r>
              <a:rPr lang="en-CA" sz="26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CA" sz="2600" dirty="0" err="1">
                <a:solidFill>
                  <a:schemeClr val="bg1">
                    <a:lumMod val="85000"/>
                  </a:schemeClr>
                </a:solidFill>
              </a:rPr>
              <a:t>augmentée</a:t>
            </a:r>
            <a:endParaRPr lang="en-CA" sz="2600" dirty="0">
              <a:solidFill>
                <a:schemeClr val="bg1">
                  <a:lumMod val="85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CA" sz="2600" dirty="0">
                <a:solidFill>
                  <a:schemeClr val="bg1">
                    <a:lumMod val="85000"/>
                  </a:schemeClr>
                </a:solidFill>
              </a:rPr>
              <a:t>Super </a:t>
            </a:r>
            <a:r>
              <a:rPr lang="en-CA" sz="2600" dirty="0" err="1">
                <a:solidFill>
                  <a:schemeClr val="bg1">
                    <a:lumMod val="85000"/>
                  </a:schemeClr>
                </a:solidFill>
              </a:rPr>
              <a:t>résolution</a:t>
            </a:r>
            <a:endParaRPr lang="en-CA" sz="2600" dirty="0">
              <a:solidFill>
                <a:schemeClr val="bg1">
                  <a:lumMod val="85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CA" sz="2600" dirty="0">
                <a:solidFill>
                  <a:schemeClr val="bg1">
                    <a:lumMod val="85000"/>
                  </a:schemeClr>
                </a:solidFill>
              </a:rPr>
              <a:t>Description </a:t>
            </a:r>
            <a:r>
              <a:rPr lang="en-CA" sz="2600" dirty="0" err="1">
                <a:solidFill>
                  <a:schemeClr val="bg1">
                    <a:lumMod val="85000"/>
                  </a:schemeClr>
                </a:solidFill>
              </a:rPr>
              <a:t>d’images</a:t>
            </a:r>
            <a:endParaRPr lang="en-CA" sz="2600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7" name="Image 3">
            <a:extLst>
              <a:ext uri="{FF2B5EF4-FFF2-40B4-BE49-F238E27FC236}">
                <a16:creationId xmlns:a16="http://schemas.microsoft.com/office/drawing/2014/main" id="{4E0A6B7F-F2F7-412E-8AD0-374E3808C7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1999" y="2735024"/>
            <a:ext cx="5018690" cy="3011214"/>
          </a:xfrm>
          <a:prstGeom prst="rect">
            <a:avLst/>
          </a:prstGeom>
        </p:spPr>
      </p:pic>
      <p:pic>
        <p:nvPicPr>
          <p:cNvPr id="8" name="Picture 4" descr="Image result for self driving car">
            <a:extLst>
              <a:ext uri="{FF2B5EF4-FFF2-40B4-BE49-F238E27FC236}">
                <a16:creationId xmlns:a16="http://schemas.microsoft.com/office/drawing/2014/main" id="{63CA0227-801D-47A1-8EEE-B117F6F696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1998" y="2735024"/>
            <a:ext cx="5018691" cy="2993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Image result for imagia">
            <a:extLst>
              <a:ext uri="{FF2B5EF4-FFF2-40B4-BE49-F238E27FC236}">
                <a16:creationId xmlns:a16="http://schemas.microsoft.com/office/drawing/2014/main" id="{8A56FA4B-5934-4C85-88D9-8F8BC9ADDF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4797" y="2503718"/>
            <a:ext cx="5702981" cy="3206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 5">
            <a:extLst>
              <a:ext uri="{FF2B5EF4-FFF2-40B4-BE49-F238E27FC236}">
                <a16:creationId xmlns:a16="http://schemas.microsoft.com/office/drawing/2014/main" id="{41C574A5-97C1-4B2C-BD28-DC6E3FC784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1863" y="2430932"/>
            <a:ext cx="3209925" cy="3514725"/>
          </a:xfrm>
          <a:prstGeom prst="rect">
            <a:avLst/>
          </a:prstGeom>
        </p:spPr>
      </p:pic>
      <p:pic>
        <p:nvPicPr>
          <p:cNvPr id="11" name="Image 6">
            <a:extLst>
              <a:ext uri="{FF2B5EF4-FFF2-40B4-BE49-F238E27FC236}">
                <a16:creationId xmlns:a16="http://schemas.microsoft.com/office/drawing/2014/main" id="{FCC21FEC-76D5-47EE-AE4B-FE4395E8FA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30810" y="2828697"/>
            <a:ext cx="5486400" cy="1981200"/>
          </a:xfrm>
          <a:prstGeom prst="rect">
            <a:avLst/>
          </a:prstGeom>
        </p:spPr>
      </p:pic>
      <p:pic>
        <p:nvPicPr>
          <p:cNvPr id="12" name="Picture 10" descr="Related image">
            <a:extLst>
              <a:ext uri="{FF2B5EF4-FFF2-40B4-BE49-F238E27FC236}">
                <a16:creationId xmlns:a16="http://schemas.microsoft.com/office/drawing/2014/main" id="{717F42D2-6C4D-4BCD-9467-FB8E80C86B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7527" y="2402990"/>
            <a:ext cx="4997522" cy="3542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83BF39D-F9A4-4C34-B3D1-C0E505F406DD}"/>
              </a:ext>
            </a:extLst>
          </p:cNvPr>
          <p:cNvSpPr/>
          <p:nvPr/>
        </p:nvSpPr>
        <p:spPr>
          <a:xfrm>
            <a:off x="5621843" y="2278417"/>
            <a:ext cx="5826867" cy="39882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pic>
        <p:nvPicPr>
          <p:cNvPr id="14" name="Picture 2" descr="Image result for image captioning deep learning">
            <a:extLst>
              <a:ext uri="{FF2B5EF4-FFF2-40B4-BE49-F238E27FC236}">
                <a16:creationId xmlns:a16="http://schemas.microsoft.com/office/drawing/2014/main" id="{8545E57A-6D08-4762-A75A-29818DFB54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4852" y="3085821"/>
            <a:ext cx="5240851" cy="2037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901627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595959"/>
                                      </p:to>
                                    </p:animClr>
                                    <p:animClr clrSpc="rgb" dir="cw">
                                      <p:cBhvr>
                                        <p:cTn id="11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595959"/>
                                      </p:to>
                                    </p:animClr>
                                    <p:set>
                                      <p:cBhvr>
                                        <p:cTn id="12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8D8D8"/>
                                      </p:to>
                                    </p:animClr>
                                    <p:animClr clrSpc="rgb" dir="cw">
                                      <p:cBhvr>
                                        <p:cTn id="27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8D8D8"/>
                                      </p:to>
                                    </p:animClr>
                                    <p:set>
                                      <p:cBhvr>
                                        <p:cTn id="28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9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9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2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595959"/>
                                      </p:to>
                                    </p:animClr>
                                    <p:animClr clrSpc="rgb" dir="cw">
                                      <p:cBhvr>
                                        <p:cTn id="33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595959"/>
                                      </p:to>
                                    </p:animClr>
                                    <p:set>
                                      <p:cBhvr>
                                        <p:cTn id="34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5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3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8D8D8"/>
                                      </p:to>
                                    </p:animClr>
                                    <p:animClr clrSpc="rgb" dir="cw">
                                      <p:cBhvr>
                                        <p:cTn id="44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8D8D8"/>
                                      </p:to>
                                    </p:animClr>
                                    <p:set>
                                      <p:cBhvr>
                                        <p:cTn id="45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6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8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19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4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595959"/>
                                      </p:to>
                                    </p:animClr>
                                    <p:animClr clrSpc="rgb" dir="cw">
                                      <p:cBhvr>
                                        <p:cTn id="55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595959"/>
                                      </p:to>
                                    </p:animClr>
                                    <p:set>
                                      <p:cBhvr>
                                        <p:cTn id="56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7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5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8D8D8"/>
                                      </p:to>
                                    </p:animClr>
                                    <p:animClr clrSpc="rgb" dir="cw">
                                      <p:cBhvr>
                                        <p:cTn id="66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8D8D8"/>
                                      </p:to>
                                    </p:animClr>
                                    <p:set>
                                      <p:cBhvr>
                                        <p:cTn id="67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8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0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00"/>
                            </p:stCondLst>
                            <p:childTnLst>
                              <p:par>
                                <p:cTn id="75" presetID="19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6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595959"/>
                                      </p:to>
                                    </p:animClr>
                                    <p:animClr clrSpc="rgb" dir="cw">
                                      <p:cBhvr>
                                        <p:cTn id="77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595959"/>
                                      </p:to>
                                    </p:animClr>
                                    <p:set>
                                      <p:cBhvr>
                                        <p:cTn id="78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9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7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8D8D8"/>
                                      </p:to>
                                    </p:animClr>
                                    <p:animClr clrSpc="rgb" dir="cw">
                                      <p:cBhvr>
                                        <p:cTn id="88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8D8D8"/>
                                      </p:to>
                                    </p:animClr>
                                    <p:set>
                                      <p:cBhvr>
                                        <p:cTn id="89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0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92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500"/>
                            </p:stCondLst>
                            <p:childTnLst>
                              <p:par>
                                <p:cTn id="97" presetID="19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8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595959"/>
                                      </p:to>
                                    </p:animClr>
                                    <p:animClr clrSpc="rgb" dir="cw">
                                      <p:cBhvr>
                                        <p:cTn id="99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595959"/>
                                      </p:to>
                                    </p:animClr>
                                    <p:set>
                                      <p:cBhvr>
                                        <p:cTn id="100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1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9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8D8D8"/>
                                      </p:to>
                                    </p:animClr>
                                    <p:animClr clrSpc="rgb" dir="cw">
                                      <p:cBhvr>
                                        <p:cTn id="110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8D8D8"/>
                                      </p:to>
                                    </p:animClr>
                                    <p:set>
                                      <p:cBhvr>
                                        <p:cTn id="111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2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4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500"/>
                            </p:stCondLst>
                            <p:childTnLst>
                              <p:par>
                                <p:cTn id="119" presetID="19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0" dur="5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595959"/>
                                      </p:to>
                                    </p:animClr>
                                    <p:animClr clrSpc="rgb" dir="cw">
                                      <p:cBhvr>
                                        <p:cTn id="121" dur="5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595959"/>
                                      </p:to>
                                    </p:animClr>
                                    <p:set>
                                      <p:cBhvr>
                                        <p:cTn id="122" dur="5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3" dur="5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1" dur="5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8D8D8"/>
                                      </p:to>
                                    </p:animClr>
                                    <p:animClr clrSpc="rgb" dir="cw">
                                      <p:cBhvr>
                                        <p:cTn id="132" dur="5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8D8D8"/>
                                      </p:to>
                                    </p:animClr>
                                    <p:set>
                                      <p:cBhvr>
                                        <p:cTn id="133" dur="5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4" dur="5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6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500"/>
                            </p:stCondLst>
                            <p:childTnLst>
                              <p:par>
                                <p:cTn id="141" presetID="19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2" dur="5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595959"/>
                                      </p:to>
                                    </p:animClr>
                                    <p:animClr clrSpc="rgb" dir="cw">
                                      <p:cBhvr>
                                        <p:cTn id="143" dur="5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595959"/>
                                      </p:to>
                                    </p:animClr>
                                    <p:set>
                                      <p:cBhvr>
                                        <p:cTn id="144" dur="5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5" dur="5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53" dur="5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8D8D8"/>
                                      </p:to>
                                    </p:animClr>
                                    <p:animClr clrSpc="rgb" dir="cw">
                                      <p:cBhvr>
                                        <p:cTn id="154" dur="5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8D8D8"/>
                                      </p:to>
                                    </p:animClr>
                                    <p:set>
                                      <p:cBhvr>
                                        <p:cTn id="155" dur="5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6" dur="5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58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6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2279</TotalTime>
  <Words>1198</Words>
  <Application>Microsoft Office PowerPoint</Application>
  <PresentationFormat>Widescreen</PresentationFormat>
  <Paragraphs>271</Paragraphs>
  <Slides>36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9" baseType="lpstr">
      <vt:lpstr>-apple-system</vt:lpstr>
      <vt:lpstr>Arial</vt:lpstr>
      <vt:lpstr>Arial Unicode MS</vt:lpstr>
      <vt:lpstr>Calibri</vt:lpstr>
      <vt:lpstr>Calibri Light</vt:lpstr>
      <vt:lpstr>Cambria Math</vt:lpstr>
      <vt:lpstr>Consolas</vt:lpstr>
      <vt:lpstr>medium-content-title-font</vt:lpstr>
      <vt:lpstr>Roboto</vt:lpstr>
      <vt:lpstr>Roboto Light</vt:lpstr>
      <vt:lpstr>Roboto Thin</vt:lpstr>
      <vt:lpstr>Wingdings</vt:lpstr>
      <vt:lpstr>Thème Office</vt:lpstr>
      <vt:lpstr>Introduction à l’apprentissage profond avec TensorFlow et Keras</vt:lpstr>
      <vt:lpstr>Programme (matin)</vt:lpstr>
      <vt:lpstr>Programme (après-midi)</vt:lpstr>
      <vt:lpstr>PowerPoint Presentation</vt:lpstr>
      <vt:lpstr>Environnement de travail (1/2)</vt:lpstr>
      <vt:lpstr>PowerPoint Presentation</vt:lpstr>
      <vt:lpstr>Environnement de travail (2/2)</vt:lpstr>
      <vt:lpstr>Que permet l’apprentissage profond?</vt:lpstr>
      <vt:lpstr>L’apprentissage profond en vision</vt:lpstr>
      <vt:lpstr>Types de problématiques</vt:lpstr>
      <vt:lpstr>Séquences</vt:lpstr>
      <vt:lpstr>Modèles génératifs (GANs)</vt:lpstr>
      <vt:lpstr>Hello, World!</vt:lpstr>
      <vt:lpstr>TensorFlow / Keras</vt:lpstr>
      <vt:lpstr>Resources</vt:lpstr>
      <vt:lpstr>Réseau de neurones trivial</vt:lpstr>
      <vt:lpstr>Principe d’apprentissage</vt:lpstr>
      <vt:lpstr>PowerPoint Presentation</vt:lpstr>
      <vt:lpstr>Atelier #1 - Introduction à la classification d'images en apprentissage profond</vt:lpstr>
      <vt:lpstr>Tous à vos VMs !</vt:lpstr>
      <vt:lpstr>Atelier #2 - Introduction aux réseaux convolutifs</vt:lpstr>
      <vt:lpstr>Atelier #3 - Classification et analyse de textes</vt:lpstr>
      <vt:lpstr>Atelier #3 – Comprendre la forêt amazonienne (compétition Kaggle)</vt:lpstr>
      <vt:lpstr>Fonctions d’activation</vt:lpstr>
      <vt:lpstr>Descente de gradient</vt:lpstr>
      <vt:lpstr>Exemple d’un filtre en vision numérique</vt:lpstr>
      <vt:lpstr>Apprendre des représentations</vt:lpstr>
      <vt:lpstr>Apprendre des représentations</vt:lpstr>
      <vt:lpstr>Apprendre des représentations</vt:lpstr>
      <vt:lpstr>Word Embeddings</vt:lpstr>
      <vt:lpstr>Différents types de réseaux récurrents</vt:lpstr>
      <vt:lpstr>Mécanisme d’attention</vt:lpstr>
      <vt:lpstr>Paperspace</vt:lpstr>
      <vt:lpstr>Pour aller plus loin avec TensorFlow</vt:lpstr>
      <vt:lpstr>Pour aller plus loin en apprentissage profond</vt:lpstr>
      <vt:lpstr>Merci de votre attention</vt:lpstr>
    </vt:vector>
  </TitlesOfParts>
  <Company>Optel Vision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Mikaël Swawola</dc:creator>
  <cp:keywords>R à Québec</cp:keywords>
  <cp:lastModifiedBy>Mikaël Swawola</cp:lastModifiedBy>
  <cp:revision>75</cp:revision>
  <dcterms:created xsi:type="dcterms:W3CDTF">2018-06-22T18:05:09Z</dcterms:created>
  <dcterms:modified xsi:type="dcterms:W3CDTF">2019-05-15T01:31:12Z</dcterms:modified>
</cp:coreProperties>
</file>